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287B1C-C1AE-4112-A6B0-4A470C6A2D54}">
  <a:tblStyle styleId="{12287B1C-C1AE-4112-A6B0-4A470C6A2D5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a4e4e03c86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a4e4e03c86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fire can spread faster and ignite more land given a higher slope and the slope was classified assigning higher spoles higher rank. The orange area is the mountain region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a4e4e03c86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a4e4e03c86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south receives more sunlight so the land is more likely to dry out, There are dry winds from the mountains in the west, so it is also drier. We can see that on the blue(3)on the map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a4e4e03c86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a4e4e03c86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a4e4e03c86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a4e4e03c86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a620a219d4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a620a219d4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0eeebcc8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0eeebcc8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a4e4e03d99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a4e4e03d99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a620a219d4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a620a219d4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a4e4e03c86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a4e4e03c86_0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Hit intensity increased from base model. 20 is great threshold, because it is near the star indicating an </a:t>
            </a:r>
            <a:r>
              <a:rPr lang="en"/>
              <a:t>equal</a:t>
            </a:r>
            <a:r>
              <a:rPr lang="en"/>
              <a:t> number of false alarms and misses- the point where misses are due to allocation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a620a219d4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a620a219d4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9c27a2a74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9c27a2a74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595959"/>
                </a:solidFill>
              </a:rPr>
              <a:t>Wildfires are a natural occurrence that can be nearly impossible to stop and challenging to control. </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Frequent forest wildfires have devastated the planet: releasing years of carbon stored in the land, and causing a significant loss of carbon absorption capacity in future trees, forest soil erosion, and increased air pollution from toxic particulates.</a:t>
            </a:r>
            <a:endParaRPr sz="12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595959"/>
                </a:solidFill>
              </a:rPr>
              <a:t>Our project is to help prevent wildfires by simulating a map of how they occur. This focus on the Idaho region.</a:t>
            </a:r>
            <a:endParaRPr sz="12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rgbClr val="595959"/>
                </a:solidFill>
              </a:rPr>
              <a:t>Most climate change models predict an increase in burned area across North America (IPCC, 2007, Balshi et al., 2009, Bowman et al., 2009, Spracklen et al., 2009).</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a4e4e03c86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a4e4e03c86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a620a219d4_1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a620a219d4_1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b43b94fb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b43b94fb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a620a219d4_1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a620a219d4_16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9c27a2a74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9c27a2a74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20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9c27a2a74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9c27a2a74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9c27a2a74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9c27a2a74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9c27a2a74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9c27a2a74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9c27a2a74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9c27a2a74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a620a219d4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a620a219d4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chemeClr val="dk1"/>
              </a:buClr>
              <a:buSzPts val="1800"/>
              <a:buChar char="➢"/>
            </a:pPr>
            <a:r>
              <a:rPr lang="en" sz="1800">
                <a:solidFill>
                  <a:schemeClr val="dk1"/>
                </a:solidFill>
              </a:rPr>
              <a:t>To develop an ArcGIS Online Story Map in order to compare the actual burned area in the state of Idaho with the modeled wildfire risk</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lang="en" sz="1800">
                <a:solidFill>
                  <a:schemeClr val="dk1"/>
                </a:solidFill>
              </a:rPr>
              <a:t>To compare the modeled categorical wildfire risk and actual burned areas for a few selected years in the state of Idaho with the help of the Story Map</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lang="en" sz="1800">
                <a:solidFill>
                  <a:schemeClr val="dk1"/>
                </a:solidFill>
              </a:rPr>
              <a:t>To include a TOC Curve and contingency table of ranked risk versus a real burned-unburned binary for each model</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lang="en" sz="1800">
                <a:solidFill>
                  <a:schemeClr val="dk1"/>
                </a:solidFill>
              </a:rPr>
              <a:t>To discuss the benefits of utilizing TOC curves for this kind of analysis as opposed to other approaches like ROC</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lang="en" sz="1800">
                <a:solidFill>
                  <a:schemeClr val="dk1"/>
                </a:solidFill>
              </a:rPr>
              <a:t>Improve model performance with indices such as Normalized Difference Vegetation Index (NDVI), Evaporative Demand Drought Index (EDDI) and Evaporative Stress Index (ESI) indicators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9c27a2a74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9c27a2a74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The study area is Idaho boundary.</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Idaho's precipitation is concentrated in the winter and summer, and the climate is dry. Mountains are predominant and forests are abundant. The southern rectangular area is predominantly scrub and agricultural land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9c7201f084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9c7201f084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bc5584fc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bc5584fc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a4e4e03c8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a4e4e03c8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a4e4e03c86_0_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a4e4e03c86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a4e4e03c86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a4e4e03c86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Intermix WUI (reclassed to 1) is where houses and wildland vegetation intermingle, with both a housing density of &gt;1 house per 40 acres (6.17 houses/km2 ) and &gt;50% of the area in wildland vegetation.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Interface WUI (reclassed as 2) represents settled areas that have &lt;50% vegetation, but lie within 1.5 miles (2.4 km) of a densely vegetated area (at least 75% wildland vegetation) that is at least 5 km2 in size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spokesman.com/stories/2021/jul/07/20-acre-fire-burning-near-cataldo-mission-wednesda/" TargetMode="External"/><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lazygis.github.io/projects/TOCCurveGenerator" TargetMode="External"/><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istockphoto.com/photos/new-growth-after-forest-fire" TargetMode="External"/><Relationship Id="rId5" Type="http://schemas.openxmlformats.org/officeDocument/2006/relationships/image" Target="../media/image4.png"/><Relationship Id="rId6" Type="http://schemas.openxmlformats.org/officeDocument/2006/relationships/hyperlink" Target="https://www.nbcnews.com/news/us-news/california-neighbors-hoses-target-wildfires-crews-urge-them-stop-n123863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lvis.forest.wisc.edu/data/wui-change-202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torymaps.arcgis.com/stories/243b2cf9bc194892badf8ab66bd3980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www.usclimatedata.com/climate/idaho/united-states/318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232"/>
            <a:ext cx="9144003" cy="5139037"/>
          </a:xfrm>
          <a:prstGeom prst="rect">
            <a:avLst/>
          </a:prstGeom>
          <a:noFill/>
          <a:ln>
            <a:noFill/>
          </a:ln>
        </p:spPr>
      </p:pic>
      <p:sp>
        <p:nvSpPr>
          <p:cNvPr id="55" name="Google Shape;55;p13"/>
          <p:cNvSpPr txBox="1"/>
          <p:nvPr>
            <p:ph type="ctrTitle"/>
          </p:nvPr>
        </p:nvSpPr>
        <p:spPr>
          <a:xfrm>
            <a:off x="235350" y="673050"/>
            <a:ext cx="8520600" cy="15072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b="1" lang="en" sz="2600">
                <a:latin typeface="Times New Roman"/>
                <a:ea typeface="Times New Roman"/>
                <a:cs typeface="Times New Roman"/>
                <a:sym typeface="Times New Roman"/>
              </a:rPr>
              <a:t>Measuring Differences between Rank Variable Wildfire Risk and Burned-Unburned Area Mask: A Case Study from Idaho</a:t>
            </a:r>
            <a:r>
              <a:rPr lang="en" sz="2600">
                <a:highlight>
                  <a:srgbClr val="FFFFFF"/>
                </a:highlight>
                <a:latin typeface="Times New Roman"/>
                <a:ea typeface="Times New Roman"/>
                <a:cs typeface="Times New Roman"/>
                <a:sym typeface="Times New Roman"/>
              </a:rPr>
              <a:t> </a:t>
            </a:r>
            <a:endParaRPr sz="6200"/>
          </a:p>
        </p:txBody>
      </p:sp>
      <p:sp>
        <p:nvSpPr>
          <p:cNvPr id="56" name="Google Shape;56;p13"/>
          <p:cNvSpPr txBox="1"/>
          <p:nvPr>
            <p:ph idx="1" type="subTitle"/>
          </p:nvPr>
        </p:nvSpPr>
        <p:spPr>
          <a:xfrm>
            <a:off x="176100" y="3528475"/>
            <a:ext cx="8791800" cy="1074900"/>
          </a:xfrm>
          <a:prstGeom prst="rect">
            <a:avLst/>
          </a:prstGeom>
          <a:solidFill>
            <a:srgbClr val="FFF2CC"/>
          </a:solidFill>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275"/>
              <a:buNone/>
            </a:pPr>
            <a:r>
              <a:rPr lang="en" sz="2100">
                <a:solidFill>
                  <a:schemeClr val="dk1"/>
                </a:solidFill>
              </a:rPr>
              <a:t>GEOG 279/ 379</a:t>
            </a:r>
            <a:endParaRPr sz="2100">
              <a:solidFill>
                <a:schemeClr val="dk1"/>
              </a:solidFill>
            </a:endParaRPr>
          </a:p>
          <a:p>
            <a:pPr indent="0" lvl="0" marL="0" rtl="0" algn="ctr">
              <a:lnSpc>
                <a:spcPct val="90000"/>
              </a:lnSpc>
              <a:spcBef>
                <a:spcPts val="0"/>
              </a:spcBef>
              <a:spcAft>
                <a:spcPts val="0"/>
              </a:spcAft>
              <a:buSzPts val="275"/>
              <a:buNone/>
            </a:pPr>
            <a:r>
              <a:rPr lang="en" sz="2100">
                <a:solidFill>
                  <a:schemeClr val="dk1"/>
                </a:solidFill>
              </a:rPr>
              <a:t>Brenner Burkholder, Max Lutz, Rahebe Abedi, </a:t>
            </a:r>
            <a:endParaRPr sz="2100">
              <a:solidFill>
                <a:schemeClr val="dk1"/>
              </a:solidFill>
            </a:endParaRPr>
          </a:p>
          <a:p>
            <a:pPr indent="0" lvl="0" marL="0" rtl="0" algn="ctr">
              <a:lnSpc>
                <a:spcPct val="90000"/>
              </a:lnSpc>
              <a:spcBef>
                <a:spcPts val="0"/>
              </a:spcBef>
              <a:spcAft>
                <a:spcPts val="0"/>
              </a:spcAft>
              <a:buSzPts val="275"/>
              <a:buNone/>
            </a:pPr>
            <a:r>
              <a:rPr lang="en" sz="2100">
                <a:solidFill>
                  <a:schemeClr val="dk1"/>
                </a:solidFill>
              </a:rPr>
              <a:t>Ravi Thapaliya, Mina Wei and Vishal Muda</a:t>
            </a:r>
            <a:endParaRPr sz="2100">
              <a:solidFill>
                <a:schemeClr val="dk1"/>
              </a:solidFill>
            </a:endParaRPr>
          </a:p>
        </p:txBody>
      </p:sp>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 name="Google Shape;58;p13"/>
          <p:cNvSpPr txBox="1"/>
          <p:nvPr/>
        </p:nvSpPr>
        <p:spPr>
          <a:xfrm>
            <a:off x="0" y="4818175"/>
            <a:ext cx="6449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Photo credit: </a:t>
            </a:r>
            <a:r>
              <a:rPr lang="en" sz="900" u="sng">
                <a:solidFill>
                  <a:schemeClr val="hlink"/>
                </a:solidFill>
                <a:hlinkClick r:id="rId4"/>
              </a:rPr>
              <a:t>https://www.spokesman.com/stories/2021/jul/07/20-acre-fire-burning-near-cataldo-mission-wednesda/</a:t>
            </a:r>
            <a:r>
              <a:rPr lang="en" sz="900"/>
              <a:t> </a:t>
            </a:r>
            <a:endParaRPr sz="900"/>
          </a:p>
        </p:txBody>
      </p:sp>
      <p:pic>
        <p:nvPicPr>
          <p:cNvPr id="59" name="Google Shape;59;p13"/>
          <p:cNvPicPr preferRelativeResize="0"/>
          <p:nvPr/>
        </p:nvPicPr>
        <p:blipFill>
          <a:blip r:embed="rId5">
            <a:alphaModFix/>
          </a:blip>
          <a:stretch>
            <a:fillRect/>
          </a:stretch>
        </p:blipFill>
        <p:spPr>
          <a:xfrm>
            <a:off x="7815325" y="3489637"/>
            <a:ext cx="1152575" cy="115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87" name="Shape 187"/>
        <p:cNvGrpSpPr/>
        <p:nvPr/>
      </p:nvGrpSpPr>
      <p:grpSpPr>
        <a:xfrm>
          <a:off x="0" y="0"/>
          <a:ext cx="0" cy="0"/>
          <a:chOff x="0" y="0"/>
          <a:chExt cx="0" cy="0"/>
        </a:xfrm>
      </p:grpSpPr>
      <p:sp>
        <p:nvSpPr>
          <p:cNvPr id="188" name="Google Shape;188;p22"/>
          <p:cNvSpPr txBox="1"/>
          <p:nvPr>
            <p:ph type="title"/>
          </p:nvPr>
        </p:nvSpPr>
        <p:spPr>
          <a:xfrm>
            <a:off x="311700" y="445025"/>
            <a:ext cx="4650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Slope</a:t>
            </a:r>
            <a:endParaRPr/>
          </a:p>
        </p:txBody>
      </p:sp>
      <p:sp>
        <p:nvSpPr>
          <p:cNvPr id="189" name="Google Shape;189;p22"/>
          <p:cNvSpPr txBox="1"/>
          <p:nvPr>
            <p:ph idx="1" type="body"/>
          </p:nvPr>
        </p:nvSpPr>
        <p:spPr>
          <a:xfrm>
            <a:off x="311700" y="1152475"/>
            <a:ext cx="4650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Fire can spread faster and ignite more land given a higher slope</a:t>
            </a:r>
            <a:endParaRPr/>
          </a:p>
          <a:p>
            <a:pPr indent="-342900" lvl="0" marL="457200" rtl="0" algn="l">
              <a:spcBef>
                <a:spcPts val="0"/>
              </a:spcBef>
              <a:spcAft>
                <a:spcPts val="0"/>
              </a:spcAft>
              <a:buSzPts val="1800"/>
              <a:buChar char="●"/>
            </a:pPr>
            <a:r>
              <a:rPr lang="en"/>
              <a:t>Slope was classified assigning higher slopes higher rank</a:t>
            </a:r>
            <a:endParaRPr/>
          </a:p>
        </p:txBody>
      </p:sp>
      <p:pic>
        <p:nvPicPr>
          <p:cNvPr id="190" name="Google Shape;190;p22"/>
          <p:cNvPicPr preferRelativeResize="0"/>
          <p:nvPr/>
        </p:nvPicPr>
        <p:blipFill>
          <a:blip r:embed="rId3">
            <a:alphaModFix/>
          </a:blip>
          <a:stretch>
            <a:fillRect/>
          </a:stretch>
        </p:blipFill>
        <p:spPr>
          <a:xfrm>
            <a:off x="5469724" y="0"/>
            <a:ext cx="3674277" cy="5143501"/>
          </a:xfrm>
          <a:prstGeom prst="rect">
            <a:avLst/>
          </a:prstGeom>
          <a:noFill/>
          <a:ln>
            <a:noFill/>
          </a:ln>
        </p:spPr>
      </p:pic>
      <p:sp>
        <p:nvSpPr>
          <p:cNvPr id="191" name="Google Shape;19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95" name="Shape 195"/>
        <p:cNvGrpSpPr/>
        <p:nvPr/>
      </p:nvGrpSpPr>
      <p:grpSpPr>
        <a:xfrm>
          <a:off x="0" y="0"/>
          <a:ext cx="0" cy="0"/>
          <a:chOff x="0" y="0"/>
          <a:chExt cx="0" cy="0"/>
        </a:xfrm>
      </p:grpSpPr>
      <p:sp>
        <p:nvSpPr>
          <p:cNvPr id="196" name="Google Shape;196;p23"/>
          <p:cNvSpPr txBox="1"/>
          <p:nvPr>
            <p:ph type="title"/>
          </p:nvPr>
        </p:nvSpPr>
        <p:spPr>
          <a:xfrm>
            <a:off x="311700" y="445025"/>
            <a:ext cx="3495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Aspect Class</a:t>
            </a:r>
            <a:endParaRPr/>
          </a:p>
        </p:txBody>
      </p:sp>
      <p:sp>
        <p:nvSpPr>
          <p:cNvPr id="197" name="Google Shape;197;p23"/>
          <p:cNvSpPr txBox="1"/>
          <p:nvPr>
            <p:ph idx="1" type="body"/>
          </p:nvPr>
        </p:nvSpPr>
        <p:spPr>
          <a:xfrm>
            <a:off x="311700" y="1152475"/>
            <a:ext cx="4460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Southern aspects get more sun than northern aspects</a:t>
            </a:r>
            <a:endParaRPr/>
          </a:p>
          <a:p>
            <a:pPr indent="-317500" lvl="1" marL="914400" rtl="0" algn="l">
              <a:spcBef>
                <a:spcPts val="0"/>
              </a:spcBef>
              <a:spcAft>
                <a:spcPts val="0"/>
              </a:spcAft>
              <a:buSzPts val="1400"/>
              <a:buChar char="○"/>
            </a:pPr>
            <a:r>
              <a:rPr lang="en"/>
              <a:t>Leading to drier conditions </a:t>
            </a:r>
            <a:endParaRPr/>
          </a:p>
          <a:p>
            <a:pPr indent="-342900" lvl="0" marL="457200" rtl="0" algn="l">
              <a:spcBef>
                <a:spcPts val="0"/>
              </a:spcBef>
              <a:spcAft>
                <a:spcPts val="0"/>
              </a:spcAft>
              <a:buSzPts val="1800"/>
              <a:buChar char="●"/>
            </a:pPr>
            <a:r>
              <a:rPr lang="en"/>
              <a:t>Western aspects get dry wind from mountainous region due to </a:t>
            </a:r>
            <a:r>
              <a:rPr lang="en"/>
              <a:t>predominant</a:t>
            </a:r>
            <a:r>
              <a:rPr lang="en"/>
              <a:t> westerly winds</a:t>
            </a:r>
            <a:endParaRPr/>
          </a:p>
          <a:p>
            <a:pPr indent="-342900" lvl="0" marL="457200" rtl="0" algn="l">
              <a:spcBef>
                <a:spcPts val="0"/>
              </a:spcBef>
              <a:spcAft>
                <a:spcPts val="0"/>
              </a:spcAft>
              <a:buSzPts val="1800"/>
              <a:buChar char="●"/>
            </a:pPr>
            <a:r>
              <a:rPr lang="en"/>
              <a:t>Ranking</a:t>
            </a:r>
            <a:endParaRPr/>
          </a:p>
          <a:p>
            <a:pPr indent="-317500" lvl="1" marL="914400" rtl="0" algn="l">
              <a:spcBef>
                <a:spcPts val="0"/>
              </a:spcBef>
              <a:spcAft>
                <a:spcPts val="0"/>
              </a:spcAft>
              <a:buSzPts val="1400"/>
              <a:buChar char="○"/>
            </a:pPr>
            <a:r>
              <a:rPr lang="en"/>
              <a:t>0 = Flat </a:t>
            </a:r>
            <a:endParaRPr/>
          </a:p>
          <a:p>
            <a:pPr indent="-317500" lvl="1" marL="914400" rtl="0" algn="l">
              <a:spcBef>
                <a:spcPts val="0"/>
              </a:spcBef>
              <a:spcAft>
                <a:spcPts val="0"/>
              </a:spcAft>
              <a:buSzPts val="1400"/>
              <a:buChar char="○"/>
            </a:pPr>
            <a:r>
              <a:rPr lang="en"/>
              <a:t>1 = North</a:t>
            </a:r>
            <a:endParaRPr/>
          </a:p>
          <a:p>
            <a:pPr indent="-317500" lvl="1" marL="914400" rtl="0" algn="l">
              <a:spcBef>
                <a:spcPts val="0"/>
              </a:spcBef>
              <a:spcAft>
                <a:spcPts val="0"/>
              </a:spcAft>
              <a:buSzPts val="1400"/>
              <a:buChar char="○"/>
            </a:pPr>
            <a:r>
              <a:rPr lang="en"/>
              <a:t>2 = East</a:t>
            </a:r>
            <a:endParaRPr/>
          </a:p>
          <a:p>
            <a:pPr indent="-317500" lvl="1" marL="914400" rtl="0" algn="l">
              <a:spcBef>
                <a:spcPts val="0"/>
              </a:spcBef>
              <a:spcAft>
                <a:spcPts val="0"/>
              </a:spcAft>
              <a:buSzPts val="1400"/>
              <a:buChar char="○"/>
            </a:pPr>
            <a:r>
              <a:rPr lang="en"/>
              <a:t>3 = South &amp; West</a:t>
            </a:r>
            <a:endParaRPr/>
          </a:p>
        </p:txBody>
      </p:sp>
      <p:pic>
        <p:nvPicPr>
          <p:cNvPr id="198" name="Google Shape;198;p23"/>
          <p:cNvPicPr preferRelativeResize="0"/>
          <p:nvPr/>
        </p:nvPicPr>
        <p:blipFill>
          <a:blip r:embed="rId3">
            <a:alphaModFix/>
          </a:blip>
          <a:stretch>
            <a:fillRect/>
          </a:stretch>
        </p:blipFill>
        <p:spPr>
          <a:xfrm>
            <a:off x="5469700" y="0"/>
            <a:ext cx="3674295" cy="5143501"/>
          </a:xfrm>
          <a:prstGeom prst="rect">
            <a:avLst/>
          </a:prstGeom>
          <a:noFill/>
          <a:ln>
            <a:noFill/>
          </a:ln>
        </p:spPr>
      </p:pic>
      <p:sp>
        <p:nvSpPr>
          <p:cNvPr id="199" name="Google Shape;19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03" name="Shape 203"/>
        <p:cNvGrpSpPr/>
        <p:nvPr/>
      </p:nvGrpSpPr>
      <p:grpSpPr>
        <a:xfrm>
          <a:off x="0" y="0"/>
          <a:ext cx="0" cy="0"/>
          <a:chOff x="0" y="0"/>
          <a:chExt cx="0" cy="0"/>
        </a:xfrm>
      </p:grpSpPr>
      <p:sp>
        <p:nvSpPr>
          <p:cNvPr id="204" name="Google Shape;204;p24"/>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Evaporative Stress Index</a:t>
            </a:r>
            <a:endParaRPr/>
          </a:p>
        </p:txBody>
      </p:sp>
      <p:sp>
        <p:nvSpPr>
          <p:cNvPr id="205" name="Google Shape;205;p24"/>
          <p:cNvSpPr txBox="1"/>
          <p:nvPr>
            <p:ph idx="1" type="body"/>
          </p:nvPr>
        </p:nvSpPr>
        <p:spPr>
          <a:xfrm>
            <a:off x="311700" y="1152475"/>
            <a:ext cx="48819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This index estimates the water that is lost from Evapotranspiration (ET)</a:t>
            </a:r>
            <a:endParaRPr/>
          </a:p>
          <a:p>
            <a:pPr indent="-342900" lvl="0" marL="457200" rtl="0" algn="l">
              <a:spcBef>
                <a:spcPts val="0"/>
              </a:spcBef>
              <a:spcAft>
                <a:spcPts val="0"/>
              </a:spcAft>
              <a:buSzPts val="1800"/>
              <a:buChar char="●"/>
            </a:pPr>
            <a:r>
              <a:rPr lang="en"/>
              <a:t>ESI shows areas of drought where vegetation is in stress condition because of the deficiency of water</a:t>
            </a:r>
            <a:endParaRPr/>
          </a:p>
          <a:p>
            <a:pPr indent="-342900" lvl="0" marL="457200" rtl="0" algn="l">
              <a:spcBef>
                <a:spcPts val="0"/>
              </a:spcBef>
              <a:spcAft>
                <a:spcPts val="0"/>
              </a:spcAft>
              <a:buSzPts val="1800"/>
              <a:buChar char="●"/>
            </a:pPr>
            <a:r>
              <a:rPr lang="en"/>
              <a:t>Useful for drought monitoring</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206" name="Google Shape;206;p24"/>
          <p:cNvPicPr preferRelativeResize="0"/>
          <p:nvPr/>
        </p:nvPicPr>
        <p:blipFill>
          <a:blip r:embed="rId3">
            <a:alphaModFix/>
          </a:blip>
          <a:stretch>
            <a:fillRect/>
          </a:stretch>
        </p:blipFill>
        <p:spPr>
          <a:xfrm>
            <a:off x="5469725" y="0"/>
            <a:ext cx="3674270" cy="5143501"/>
          </a:xfrm>
          <a:prstGeom prst="rect">
            <a:avLst/>
          </a:prstGeom>
          <a:noFill/>
          <a:ln>
            <a:noFill/>
          </a:ln>
        </p:spPr>
      </p:pic>
      <p:sp>
        <p:nvSpPr>
          <p:cNvPr id="207" name="Google Shape;20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11" name="Shape 211"/>
        <p:cNvGrpSpPr/>
        <p:nvPr/>
      </p:nvGrpSpPr>
      <p:grpSpPr>
        <a:xfrm>
          <a:off x="0" y="0"/>
          <a:ext cx="0" cy="0"/>
          <a:chOff x="0" y="0"/>
          <a:chExt cx="0" cy="0"/>
        </a:xfrm>
      </p:grpSpPr>
      <p:sp>
        <p:nvSpPr>
          <p:cNvPr id="212" name="Google Shape;212;p25"/>
          <p:cNvSpPr txBox="1"/>
          <p:nvPr>
            <p:ph type="title"/>
          </p:nvPr>
        </p:nvSpPr>
        <p:spPr>
          <a:xfrm>
            <a:off x="164400" y="320400"/>
            <a:ext cx="5217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NDVI Seasonal Difference </a:t>
            </a:r>
            <a:endParaRPr/>
          </a:p>
        </p:txBody>
      </p:sp>
      <p:sp>
        <p:nvSpPr>
          <p:cNvPr id="213" name="Google Shape;213;p25"/>
          <p:cNvSpPr txBox="1"/>
          <p:nvPr>
            <p:ph idx="1" type="body"/>
          </p:nvPr>
        </p:nvSpPr>
        <p:spPr>
          <a:xfrm>
            <a:off x="311700" y="1152475"/>
            <a:ext cx="5069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Growing Season NDVI - Fire Season NDVI</a:t>
            </a:r>
            <a:endParaRPr/>
          </a:p>
          <a:p>
            <a:pPr indent="-317500" lvl="1" marL="914400" rtl="0" algn="l">
              <a:spcBef>
                <a:spcPts val="0"/>
              </a:spcBef>
              <a:spcAft>
                <a:spcPts val="0"/>
              </a:spcAft>
              <a:buSzPts val="1400"/>
              <a:buChar char="○"/>
            </a:pPr>
            <a:r>
              <a:rPr lang="en"/>
              <a:t>Growing Season is March through May</a:t>
            </a:r>
            <a:endParaRPr/>
          </a:p>
          <a:p>
            <a:pPr indent="-317500" lvl="1" marL="914400" rtl="0" algn="l">
              <a:spcBef>
                <a:spcPts val="0"/>
              </a:spcBef>
              <a:spcAft>
                <a:spcPts val="0"/>
              </a:spcAft>
              <a:buSzPts val="1400"/>
              <a:buChar char="○"/>
            </a:pPr>
            <a:r>
              <a:rPr lang="en"/>
              <a:t>Fire Season is June through September</a:t>
            </a:r>
            <a:endParaRPr/>
          </a:p>
          <a:p>
            <a:pPr indent="-342900" lvl="0" marL="457200" rtl="0" algn="l">
              <a:spcBef>
                <a:spcPts val="0"/>
              </a:spcBef>
              <a:spcAft>
                <a:spcPts val="0"/>
              </a:spcAft>
              <a:buSzPts val="1800"/>
              <a:buChar char="●"/>
            </a:pPr>
            <a:r>
              <a:rPr lang="en"/>
              <a:t>Use of negative values due to reduced risk given growth in fire season </a:t>
            </a:r>
            <a:endParaRPr/>
          </a:p>
          <a:p>
            <a:pPr indent="-317500" lvl="1" marL="914400" rtl="0" algn="l">
              <a:spcBef>
                <a:spcPts val="0"/>
              </a:spcBef>
              <a:spcAft>
                <a:spcPts val="0"/>
              </a:spcAft>
              <a:buSzPts val="1400"/>
              <a:buChar char="○"/>
            </a:pPr>
            <a:r>
              <a:rPr lang="en"/>
              <a:t>C</a:t>
            </a:r>
            <a:r>
              <a:rPr lang="en"/>
              <a:t>onsistent</a:t>
            </a:r>
            <a:r>
              <a:rPr lang="en"/>
              <a:t> with U.S Drought Monitor classification percentile scheme: </a:t>
            </a:r>
            <a:r>
              <a:rPr lang="en"/>
              <a:t>Exceptional</a:t>
            </a:r>
            <a:r>
              <a:rPr lang="en"/>
              <a:t> Wetness, Extreme Wetness . . . </a:t>
            </a:r>
            <a:endParaRPr/>
          </a:p>
        </p:txBody>
      </p:sp>
      <p:pic>
        <p:nvPicPr>
          <p:cNvPr id="214" name="Google Shape;214;p25"/>
          <p:cNvPicPr preferRelativeResize="0"/>
          <p:nvPr/>
        </p:nvPicPr>
        <p:blipFill>
          <a:blip r:embed="rId3">
            <a:alphaModFix/>
          </a:blip>
          <a:stretch>
            <a:fillRect/>
          </a:stretch>
        </p:blipFill>
        <p:spPr>
          <a:xfrm>
            <a:off x="5469725" y="0"/>
            <a:ext cx="3674273" cy="5143501"/>
          </a:xfrm>
          <a:prstGeom prst="rect">
            <a:avLst/>
          </a:prstGeom>
          <a:noFill/>
          <a:ln>
            <a:noFill/>
          </a:ln>
        </p:spPr>
      </p:pic>
      <p:sp>
        <p:nvSpPr>
          <p:cNvPr id="215" name="Google Shape;21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19" name="Shape 219"/>
        <p:cNvGrpSpPr/>
        <p:nvPr/>
      </p:nvGrpSpPr>
      <p:grpSpPr>
        <a:xfrm>
          <a:off x="0" y="0"/>
          <a:ext cx="0" cy="0"/>
          <a:chOff x="0" y="0"/>
          <a:chExt cx="0" cy="0"/>
        </a:xfrm>
      </p:grpSpPr>
      <p:sp>
        <p:nvSpPr>
          <p:cNvPr id="220" name="Google Shape;22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 Deductive Model Output</a:t>
            </a:r>
            <a:endParaRPr/>
          </a:p>
        </p:txBody>
      </p:sp>
      <p:sp>
        <p:nvSpPr>
          <p:cNvPr id="221" name="Google Shape;221;p26"/>
          <p:cNvSpPr txBox="1"/>
          <p:nvPr>
            <p:ph idx="1" type="body"/>
          </p:nvPr>
        </p:nvSpPr>
        <p:spPr>
          <a:xfrm>
            <a:off x="311700" y="1152475"/>
            <a:ext cx="377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Summation</a:t>
            </a:r>
            <a:endParaRPr/>
          </a:p>
          <a:p>
            <a:pPr indent="-342900" lvl="0" marL="457200" rtl="0" algn="l">
              <a:spcBef>
                <a:spcPts val="1200"/>
              </a:spcBef>
              <a:spcAft>
                <a:spcPts val="0"/>
              </a:spcAft>
              <a:buSzPts val="1800"/>
              <a:buChar char="●"/>
            </a:pPr>
            <a:r>
              <a:rPr lang="en"/>
              <a:t>Historic Fire Density</a:t>
            </a:r>
            <a:endParaRPr/>
          </a:p>
          <a:p>
            <a:pPr indent="-342900" lvl="0" marL="457200" rtl="0" algn="l">
              <a:spcBef>
                <a:spcPts val="0"/>
              </a:spcBef>
              <a:spcAft>
                <a:spcPts val="0"/>
              </a:spcAft>
              <a:buSzPts val="1800"/>
              <a:buChar char="●"/>
            </a:pPr>
            <a:r>
              <a:rPr lang="en"/>
              <a:t>Vegetation Type</a:t>
            </a:r>
            <a:endParaRPr/>
          </a:p>
          <a:p>
            <a:pPr indent="-342900" lvl="0" marL="457200" rtl="0" algn="l">
              <a:spcBef>
                <a:spcPts val="0"/>
              </a:spcBef>
              <a:spcAft>
                <a:spcPts val="0"/>
              </a:spcAft>
              <a:buSzPts val="1800"/>
              <a:buChar char="●"/>
            </a:pPr>
            <a:r>
              <a:rPr lang="en"/>
              <a:t>Wildland Urban Interface</a:t>
            </a:r>
            <a:endParaRPr/>
          </a:p>
          <a:p>
            <a:pPr indent="-342900" lvl="0" marL="457200" rtl="0" algn="l">
              <a:spcBef>
                <a:spcPts val="0"/>
              </a:spcBef>
              <a:spcAft>
                <a:spcPts val="0"/>
              </a:spcAft>
              <a:buSzPts val="1800"/>
              <a:buChar char="●"/>
            </a:pPr>
            <a:r>
              <a:rPr lang="en"/>
              <a:t>Slope</a:t>
            </a:r>
            <a:endParaRPr/>
          </a:p>
          <a:p>
            <a:pPr indent="-342900" lvl="0" marL="457200" rtl="0" algn="l">
              <a:spcBef>
                <a:spcPts val="0"/>
              </a:spcBef>
              <a:spcAft>
                <a:spcPts val="0"/>
              </a:spcAft>
              <a:buSzPts val="1800"/>
              <a:buChar char="●"/>
            </a:pPr>
            <a:r>
              <a:rPr lang="en"/>
              <a:t>Aspect</a:t>
            </a:r>
            <a:endParaRPr/>
          </a:p>
        </p:txBody>
      </p:sp>
      <p:pic>
        <p:nvPicPr>
          <p:cNvPr id="222" name="Google Shape;222;p26"/>
          <p:cNvPicPr preferRelativeResize="0"/>
          <p:nvPr/>
        </p:nvPicPr>
        <p:blipFill>
          <a:blip r:embed="rId3">
            <a:alphaModFix/>
          </a:blip>
          <a:stretch>
            <a:fillRect/>
          </a:stretch>
        </p:blipFill>
        <p:spPr>
          <a:xfrm>
            <a:off x="5469706" y="0"/>
            <a:ext cx="3674288" cy="5143501"/>
          </a:xfrm>
          <a:prstGeom prst="rect">
            <a:avLst/>
          </a:prstGeom>
          <a:noFill/>
          <a:ln>
            <a:noFill/>
          </a:ln>
        </p:spPr>
      </p:pic>
      <p:sp>
        <p:nvSpPr>
          <p:cNvPr id="223" name="Google Shape;22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4" name="Google Shape;224;p26"/>
          <p:cNvPicPr preferRelativeResize="0"/>
          <p:nvPr/>
        </p:nvPicPr>
        <p:blipFill rotWithShape="1">
          <a:blip r:embed="rId4">
            <a:alphaModFix/>
          </a:blip>
          <a:srcRect b="0" l="40234" r="0" t="0"/>
          <a:stretch/>
        </p:blipFill>
        <p:spPr>
          <a:xfrm>
            <a:off x="4700251" y="882275"/>
            <a:ext cx="723175" cy="4174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8" name="Shape 228"/>
        <p:cNvGrpSpPr/>
        <p:nvPr/>
      </p:nvGrpSpPr>
      <p:grpSpPr>
        <a:xfrm>
          <a:off x="0" y="0"/>
          <a:ext cx="0" cy="0"/>
          <a:chOff x="0" y="0"/>
          <a:chExt cx="0" cy="0"/>
        </a:xfrm>
      </p:grpSpPr>
      <p:sp>
        <p:nvSpPr>
          <p:cNvPr id="229" name="Google Shape;22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Total Operating Characteristic (TOC) Curve</a:t>
            </a:r>
            <a:endParaRPr/>
          </a:p>
        </p:txBody>
      </p:sp>
      <p:sp>
        <p:nvSpPr>
          <p:cNvPr id="230" name="Google Shape;230;p27"/>
          <p:cNvSpPr txBox="1"/>
          <p:nvPr>
            <p:ph idx="1" type="body"/>
          </p:nvPr>
        </p:nvSpPr>
        <p:spPr>
          <a:xfrm>
            <a:off x="4309400" y="900350"/>
            <a:ext cx="4585800" cy="1187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u="sng">
                <a:solidFill>
                  <a:schemeClr val="hlink"/>
                </a:solidFill>
                <a:hlinkClick r:id="rId3"/>
              </a:rPr>
              <a:t>https://lazygis.github.io/projects/TOCCurveGenerator</a:t>
            </a:r>
            <a:endParaRPr sz="1600"/>
          </a:p>
          <a:p>
            <a:pPr indent="-330200" lvl="0" marL="457200" rtl="0" algn="l">
              <a:spcBef>
                <a:spcPts val="0"/>
              </a:spcBef>
              <a:spcAft>
                <a:spcPts val="0"/>
              </a:spcAft>
              <a:buSzPts val="1600"/>
              <a:buChar char="●"/>
            </a:pPr>
            <a:r>
              <a:rPr i="1" lang="en" sz="1600"/>
              <a:t>Metrics that Make a Difference</a:t>
            </a:r>
            <a:endParaRPr sz="1600"/>
          </a:p>
        </p:txBody>
      </p:sp>
      <p:sp>
        <p:nvSpPr>
          <p:cNvPr id="231" name="Google Shape;23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2" name="Google Shape;232;p27"/>
          <p:cNvPicPr preferRelativeResize="0"/>
          <p:nvPr/>
        </p:nvPicPr>
        <p:blipFill>
          <a:blip r:embed="rId4">
            <a:alphaModFix/>
          </a:blip>
          <a:stretch>
            <a:fillRect/>
          </a:stretch>
        </p:blipFill>
        <p:spPr>
          <a:xfrm>
            <a:off x="230577" y="1017727"/>
            <a:ext cx="3940519" cy="3962350"/>
          </a:xfrm>
          <a:prstGeom prst="rect">
            <a:avLst/>
          </a:prstGeom>
          <a:noFill/>
          <a:ln>
            <a:noFill/>
          </a:ln>
        </p:spPr>
      </p:pic>
      <p:pic>
        <p:nvPicPr>
          <p:cNvPr id="233" name="Google Shape;233;p27"/>
          <p:cNvPicPr preferRelativeResize="0"/>
          <p:nvPr/>
        </p:nvPicPr>
        <p:blipFill>
          <a:blip r:embed="rId5">
            <a:alphaModFix/>
          </a:blip>
          <a:stretch>
            <a:fillRect/>
          </a:stretch>
        </p:blipFill>
        <p:spPr>
          <a:xfrm>
            <a:off x="4611137" y="2240150"/>
            <a:ext cx="3421289" cy="2758475"/>
          </a:xfrm>
          <a:prstGeom prst="rect">
            <a:avLst/>
          </a:prstGeom>
          <a:noFill/>
          <a:ln>
            <a:noFill/>
          </a:ln>
        </p:spPr>
      </p:pic>
      <p:pic>
        <p:nvPicPr>
          <p:cNvPr id="234" name="Google Shape;234;p27"/>
          <p:cNvPicPr preferRelativeResize="0"/>
          <p:nvPr/>
        </p:nvPicPr>
        <p:blipFill>
          <a:blip r:embed="rId6">
            <a:alphaModFix/>
          </a:blip>
          <a:stretch>
            <a:fillRect/>
          </a:stretch>
        </p:blipFill>
        <p:spPr>
          <a:xfrm>
            <a:off x="4309400" y="1900225"/>
            <a:ext cx="4462272" cy="2637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38" name="Shape 238"/>
        <p:cNvGrpSpPr/>
        <p:nvPr/>
      </p:nvGrpSpPr>
      <p:grpSpPr>
        <a:xfrm>
          <a:off x="0" y="0"/>
          <a:ext cx="0" cy="0"/>
          <a:chOff x="0" y="0"/>
          <a:chExt cx="0" cy="0"/>
        </a:xfrm>
      </p:grpSpPr>
      <p:sp>
        <p:nvSpPr>
          <p:cNvPr id="239" name="Google Shape;239;p28"/>
          <p:cNvSpPr txBox="1"/>
          <p:nvPr>
            <p:ph type="title"/>
          </p:nvPr>
        </p:nvSpPr>
        <p:spPr>
          <a:xfrm>
            <a:off x="939725" y="280850"/>
            <a:ext cx="2832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 Model TOC</a:t>
            </a:r>
            <a:endParaRPr/>
          </a:p>
        </p:txBody>
      </p:sp>
      <p:pic>
        <p:nvPicPr>
          <p:cNvPr id="240" name="Google Shape;240;p28"/>
          <p:cNvPicPr preferRelativeResize="0"/>
          <p:nvPr/>
        </p:nvPicPr>
        <p:blipFill>
          <a:blip r:embed="rId3">
            <a:alphaModFix/>
          </a:blip>
          <a:stretch>
            <a:fillRect/>
          </a:stretch>
        </p:blipFill>
        <p:spPr>
          <a:xfrm>
            <a:off x="4950400" y="134437"/>
            <a:ext cx="3194250" cy="4874625"/>
          </a:xfrm>
          <a:prstGeom prst="rect">
            <a:avLst/>
          </a:prstGeom>
          <a:noFill/>
          <a:ln>
            <a:noFill/>
          </a:ln>
        </p:spPr>
      </p:pic>
      <p:sp>
        <p:nvSpPr>
          <p:cNvPr id="241" name="Google Shape;241;p28"/>
          <p:cNvSpPr txBox="1"/>
          <p:nvPr>
            <p:ph idx="12" type="sldNum"/>
          </p:nvPr>
        </p:nvSpPr>
        <p:spPr>
          <a:xfrm>
            <a:off x="851243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2" name="Google Shape;242;p28"/>
          <p:cNvPicPr preferRelativeResize="0"/>
          <p:nvPr/>
        </p:nvPicPr>
        <p:blipFill>
          <a:blip r:embed="rId4">
            <a:alphaModFix/>
          </a:blip>
          <a:stretch>
            <a:fillRect/>
          </a:stretch>
        </p:blipFill>
        <p:spPr>
          <a:xfrm>
            <a:off x="183501" y="1180050"/>
            <a:ext cx="3995150" cy="3782250"/>
          </a:xfrm>
          <a:prstGeom prst="rect">
            <a:avLst/>
          </a:prstGeom>
          <a:noFill/>
          <a:ln>
            <a:noFill/>
          </a:ln>
        </p:spPr>
      </p:pic>
      <p:sp>
        <p:nvSpPr>
          <p:cNvPr id="243" name="Google Shape;243;p28"/>
          <p:cNvSpPr/>
          <p:nvPr/>
        </p:nvSpPr>
        <p:spPr>
          <a:xfrm>
            <a:off x="738750" y="3481900"/>
            <a:ext cx="607200" cy="11553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47" name="Shape 247"/>
        <p:cNvGrpSpPr/>
        <p:nvPr/>
      </p:nvGrpSpPr>
      <p:grpSpPr>
        <a:xfrm>
          <a:off x="0" y="0"/>
          <a:ext cx="0" cy="0"/>
          <a:chOff x="0" y="0"/>
          <a:chExt cx="0" cy="0"/>
        </a:xfrm>
      </p:grpSpPr>
      <p:sp>
        <p:nvSpPr>
          <p:cNvPr id="248" name="Google Shape;248;p29"/>
          <p:cNvSpPr txBox="1"/>
          <p:nvPr>
            <p:ph type="title"/>
          </p:nvPr>
        </p:nvSpPr>
        <p:spPr>
          <a:xfrm>
            <a:off x="311700" y="445025"/>
            <a:ext cx="5110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220"/>
              <a:t>Evaporative Stress Index Model Output</a:t>
            </a:r>
            <a:endParaRPr sz="2220"/>
          </a:p>
          <a:p>
            <a:pPr indent="0" lvl="0" marL="0" rtl="0" algn="l">
              <a:spcBef>
                <a:spcPts val="0"/>
              </a:spcBef>
              <a:spcAft>
                <a:spcPts val="0"/>
              </a:spcAft>
              <a:buSzPts val="990"/>
              <a:buNone/>
            </a:pPr>
            <a:r>
              <a:t/>
            </a:r>
            <a:endParaRPr sz="2520"/>
          </a:p>
        </p:txBody>
      </p:sp>
      <p:sp>
        <p:nvSpPr>
          <p:cNvPr id="249" name="Google Shape;249;p29"/>
          <p:cNvSpPr txBox="1"/>
          <p:nvPr>
            <p:ph idx="1" type="body"/>
          </p:nvPr>
        </p:nvSpPr>
        <p:spPr>
          <a:xfrm>
            <a:off x="311700" y="1152475"/>
            <a:ext cx="5157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Summation</a:t>
            </a:r>
            <a:endParaRPr/>
          </a:p>
          <a:p>
            <a:pPr indent="-342900" lvl="0" marL="457200" rtl="0" algn="l">
              <a:spcBef>
                <a:spcPts val="1200"/>
              </a:spcBef>
              <a:spcAft>
                <a:spcPts val="0"/>
              </a:spcAft>
              <a:buSzPts val="1800"/>
              <a:buChar char="●"/>
            </a:pPr>
            <a:r>
              <a:rPr lang="en"/>
              <a:t>Historic Fire Density</a:t>
            </a:r>
            <a:endParaRPr/>
          </a:p>
          <a:p>
            <a:pPr indent="-342900" lvl="0" marL="457200" rtl="0" algn="l">
              <a:spcBef>
                <a:spcPts val="0"/>
              </a:spcBef>
              <a:spcAft>
                <a:spcPts val="0"/>
              </a:spcAft>
              <a:buSzPts val="1800"/>
              <a:buChar char="●"/>
            </a:pPr>
            <a:r>
              <a:rPr lang="en"/>
              <a:t>Vegetation Type</a:t>
            </a:r>
            <a:endParaRPr/>
          </a:p>
          <a:p>
            <a:pPr indent="-342900" lvl="0" marL="457200" rtl="0" algn="l">
              <a:spcBef>
                <a:spcPts val="0"/>
              </a:spcBef>
              <a:spcAft>
                <a:spcPts val="0"/>
              </a:spcAft>
              <a:buSzPts val="1800"/>
              <a:buChar char="●"/>
            </a:pPr>
            <a:r>
              <a:rPr lang="en"/>
              <a:t>Wildland Urban Interface</a:t>
            </a:r>
            <a:endParaRPr/>
          </a:p>
          <a:p>
            <a:pPr indent="-342900" lvl="0" marL="457200" rtl="0" algn="l">
              <a:spcBef>
                <a:spcPts val="0"/>
              </a:spcBef>
              <a:spcAft>
                <a:spcPts val="0"/>
              </a:spcAft>
              <a:buSzPts val="1800"/>
              <a:buChar char="●"/>
            </a:pPr>
            <a:r>
              <a:rPr lang="en"/>
              <a:t>Slope</a:t>
            </a:r>
            <a:endParaRPr/>
          </a:p>
          <a:p>
            <a:pPr indent="-342900" lvl="0" marL="457200" rtl="0" algn="l">
              <a:spcBef>
                <a:spcPts val="0"/>
              </a:spcBef>
              <a:spcAft>
                <a:spcPts val="0"/>
              </a:spcAft>
              <a:buSzPts val="1800"/>
              <a:buChar char="●"/>
            </a:pPr>
            <a:r>
              <a:rPr lang="en"/>
              <a:t>Aspect</a:t>
            </a:r>
            <a:endParaRPr/>
          </a:p>
          <a:p>
            <a:pPr indent="-342900" lvl="0" marL="457200" rtl="0" algn="l">
              <a:spcBef>
                <a:spcPts val="0"/>
              </a:spcBef>
              <a:spcAft>
                <a:spcPts val="0"/>
              </a:spcAft>
              <a:buSzPts val="1800"/>
              <a:buChar char="●"/>
            </a:pPr>
            <a:r>
              <a:rPr lang="en"/>
              <a:t>ESI</a:t>
            </a:r>
            <a:endParaRPr/>
          </a:p>
        </p:txBody>
      </p:sp>
      <p:pic>
        <p:nvPicPr>
          <p:cNvPr id="250" name="Google Shape;250;p29"/>
          <p:cNvPicPr preferRelativeResize="0"/>
          <p:nvPr/>
        </p:nvPicPr>
        <p:blipFill>
          <a:blip r:embed="rId3">
            <a:alphaModFix/>
          </a:blip>
          <a:stretch>
            <a:fillRect/>
          </a:stretch>
        </p:blipFill>
        <p:spPr>
          <a:xfrm>
            <a:off x="5469706" y="0"/>
            <a:ext cx="3674288" cy="5143501"/>
          </a:xfrm>
          <a:prstGeom prst="rect">
            <a:avLst/>
          </a:prstGeom>
          <a:noFill/>
          <a:ln>
            <a:noFill/>
          </a:ln>
        </p:spPr>
      </p:pic>
      <p:sp>
        <p:nvSpPr>
          <p:cNvPr id="251" name="Google Shape;25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2" name="Google Shape;252;p29"/>
          <p:cNvPicPr preferRelativeResize="0"/>
          <p:nvPr/>
        </p:nvPicPr>
        <p:blipFill rotWithShape="1">
          <a:blip r:embed="rId4">
            <a:alphaModFix/>
          </a:blip>
          <a:srcRect b="4664" l="18394" r="54432" t="12478"/>
          <a:stretch/>
        </p:blipFill>
        <p:spPr>
          <a:xfrm>
            <a:off x="4664350" y="1030950"/>
            <a:ext cx="592725" cy="3659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56" name="Shape 256"/>
        <p:cNvGrpSpPr/>
        <p:nvPr/>
      </p:nvGrpSpPr>
      <p:grpSpPr>
        <a:xfrm>
          <a:off x="0" y="0"/>
          <a:ext cx="0" cy="0"/>
          <a:chOff x="0" y="0"/>
          <a:chExt cx="0" cy="0"/>
        </a:xfrm>
      </p:grpSpPr>
      <p:sp>
        <p:nvSpPr>
          <p:cNvPr id="257" name="Google Shape;257;p30"/>
          <p:cNvSpPr txBox="1"/>
          <p:nvPr>
            <p:ph type="title"/>
          </p:nvPr>
        </p:nvSpPr>
        <p:spPr>
          <a:xfrm>
            <a:off x="311700" y="445025"/>
            <a:ext cx="2903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ESI TOC</a:t>
            </a:r>
            <a:endParaRPr/>
          </a:p>
        </p:txBody>
      </p:sp>
      <p:pic>
        <p:nvPicPr>
          <p:cNvPr id="258" name="Google Shape;258;p30"/>
          <p:cNvPicPr preferRelativeResize="0"/>
          <p:nvPr/>
        </p:nvPicPr>
        <p:blipFill rotWithShape="1">
          <a:blip r:embed="rId3">
            <a:alphaModFix/>
          </a:blip>
          <a:srcRect b="0" l="8138" r="0" t="5006"/>
          <a:stretch/>
        </p:blipFill>
        <p:spPr>
          <a:xfrm>
            <a:off x="190875" y="1506876"/>
            <a:ext cx="4069699" cy="3156350"/>
          </a:xfrm>
          <a:prstGeom prst="rect">
            <a:avLst/>
          </a:prstGeom>
          <a:noFill/>
          <a:ln>
            <a:noFill/>
          </a:ln>
        </p:spPr>
      </p:pic>
      <p:pic>
        <p:nvPicPr>
          <p:cNvPr id="259" name="Google Shape;259;p30"/>
          <p:cNvPicPr preferRelativeResize="0"/>
          <p:nvPr/>
        </p:nvPicPr>
        <p:blipFill rotWithShape="1">
          <a:blip r:embed="rId4">
            <a:alphaModFix/>
          </a:blip>
          <a:srcRect b="0" l="6180" r="10186" t="0"/>
          <a:stretch/>
        </p:blipFill>
        <p:spPr>
          <a:xfrm>
            <a:off x="4430225" y="193300"/>
            <a:ext cx="4504325" cy="4521976"/>
          </a:xfrm>
          <a:prstGeom prst="rect">
            <a:avLst/>
          </a:prstGeom>
          <a:noFill/>
          <a:ln>
            <a:noFill/>
          </a:ln>
        </p:spPr>
      </p:pic>
      <p:sp>
        <p:nvSpPr>
          <p:cNvPr id="260" name="Google Shape;26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1" name="Google Shape;261;p30"/>
          <p:cNvSpPr/>
          <p:nvPr/>
        </p:nvSpPr>
        <p:spPr>
          <a:xfrm>
            <a:off x="831075" y="3121200"/>
            <a:ext cx="757200" cy="11820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65" name="Shape 265"/>
        <p:cNvGrpSpPr/>
        <p:nvPr/>
      </p:nvGrpSpPr>
      <p:grpSpPr>
        <a:xfrm>
          <a:off x="0" y="0"/>
          <a:ext cx="0" cy="0"/>
          <a:chOff x="0" y="0"/>
          <a:chExt cx="0" cy="0"/>
        </a:xfrm>
      </p:grpSpPr>
      <p:sp>
        <p:nvSpPr>
          <p:cNvPr id="266" name="Google Shape;266;p31"/>
          <p:cNvSpPr txBox="1"/>
          <p:nvPr>
            <p:ph type="title"/>
          </p:nvPr>
        </p:nvSpPr>
        <p:spPr>
          <a:xfrm>
            <a:off x="311700" y="342975"/>
            <a:ext cx="505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Seasonal NDVI Difference Model Output</a:t>
            </a:r>
            <a:endParaRPr/>
          </a:p>
        </p:txBody>
      </p:sp>
      <p:sp>
        <p:nvSpPr>
          <p:cNvPr id="267" name="Google Shape;267;p31"/>
          <p:cNvSpPr txBox="1"/>
          <p:nvPr>
            <p:ph idx="1" type="body"/>
          </p:nvPr>
        </p:nvSpPr>
        <p:spPr>
          <a:xfrm>
            <a:off x="311700" y="1152475"/>
            <a:ext cx="4730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Summation</a:t>
            </a:r>
            <a:endParaRPr/>
          </a:p>
          <a:p>
            <a:pPr indent="-342900" lvl="0" marL="457200" rtl="0" algn="l">
              <a:spcBef>
                <a:spcPts val="1200"/>
              </a:spcBef>
              <a:spcAft>
                <a:spcPts val="0"/>
              </a:spcAft>
              <a:buSzPts val="1800"/>
              <a:buChar char="●"/>
            </a:pPr>
            <a:r>
              <a:rPr lang="en"/>
              <a:t>Historic Fire Density</a:t>
            </a:r>
            <a:endParaRPr/>
          </a:p>
          <a:p>
            <a:pPr indent="-342900" lvl="0" marL="457200" rtl="0" algn="l">
              <a:spcBef>
                <a:spcPts val="0"/>
              </a:spcBef>
              <a:spcAft>
                <a:spcPts val="0"/>
              </a:spcAft>
              <a:buSzPts val="1800"/>
              <a:buChar char="●"/>
            </a:pPr>
            <a:r>
              <a:rPr lang="en"/>
              <a:t>Vegetation Type</a:t>
            </a:r>
            <a:endParaRPr/>
          </a:p>
          <a:p>
            <a:pPr indent="-342900" lvl="0" marL="457200" rtl="0" algn="l">
              <a:spcBef>
                <a:spcPts val="0"/>
              </a:spcBef>
              <a:spcAft>
                <a:spcPts val="0"/>
              </a:spcAft>
              <a:buSzPts val="1800"/>
              <a:buChar char="●"/>
            </a:pPr>
            <a:r>
              <a:rPr lang="en"/>
              <a:t>Wildland Urban Interface</a:t>
            </a:r>
            <a:endParaRPr/>
          </a:p>
          <a:p>
            <a:pPr indent="-342900" lvl="0" marL="457200" rtl="0" algn="l">
              <a:spcBef>
                <a:spcPts val="0"/>
              </a:spcBef>
              <a:spcAft>
                <a:spcPts val="0"/>
              </a:spcAft>
              <a:buSzPts val="1800"/>
              <a:buChar char="●"/>
            </a:pPr>
            <a:r>
              <a:rPr lang="en"/>
              <a:t>Slope</a:t>
            </a:r>
            <a:endParaRPr/>
          </a:p>
          <a:p>
            <a:pPr indent="-342900" lvl="0" marL="457200" rtl="0" algn="l">
              <a:spcBef>
                <a:spcPts val="0"/>
              </a:spcBef>
              <a:spcAft>
                <a:spcPts val="0"/>
              </a:spcAft>
              <a:buSzPts val="1800"/>
              <a:buChar char="●"/>
            </a:pPr>
            <a:r>
              <a:rPr lang="en"/>
              <a:t>Aspect</a:t>
            </a:r>
            <a:endParaRPr/>
          </a:p>
          <a:p>
            <a:pPr indent="-342900" lvl="0" marL="457200" rtl="0" algn="l">
              <a:spcBef>
                <a:spcPts val="0"/>
              </a:spcBef>
              <a:spcAft>
                <a:spcPts val="0"/>
              </a:spcAft>
              <a:buSzPts val="1800"/>
              <a:buChar char="●"/>
            </a:pPr>
            <a:r>
              <a:rPr lang="en"/>
              <a:t>Seasonal NDVI Difference</a:t>
            </a:r>
            <a:endParaRPr/>
          </a:p>
        </p:txBody>
      </p:sp>
      <p:pic>
        <p:nvPicPr>
          <p:cNvPr id="268" name="Google Shape;268;p31"/>
          <p:cNvPicPr preferRelativeResize="0"/>
          <p:nvPr/>
        </p:nvPicPr>
        <p:blipFill>
          <a:blip r:embed="rId3">
            <a:alphaModFix/>
          </a:blip>
          <a:stretch>
            <a:fillRect/>
          </a:stretch>
        </p:blipFill>
        <p:spPr>
          <a:xfrm>
            <a:off x="5541181" y="0"/>
            <a:ext cx="3674270" cy="5143501"/>
          </a:xfrm>
          <a:prstGeom prst="rect">
            <a:avLst/>
          </a:prstGeom>
          <a:noFill/>
          <a:ln>
            <a:noFill/>
          </a:ln>
        </p:spPr>
      </p:pic>
      <p:sp>
        <p:nvSpPr>
          <p:cNvPr id="269" name="Google Shape;269;p31"/>
          <p:cNvSpPr txBox="1"/>
          <p:nvPr>
            <p:ph idx="12" type="sldNum"/>
          </p:nvPr>
        </p:nvSpPr>
        <p:spPr>
          <a:xfrm>
            <a:off x="8543908" y="468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859200" y="364675"/>
            <a:ext cx="341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Wildfire Background</a:t>
            </a:r>
            <a:endParaRPr b="1"/>
          </a:p>
        </p:txBody>
      </p:sp>
      <p:sp>
        <p:nvSpPr>
          <p:cNvPr id="65" name="Google Shape;65;p14"/>
          <p:cNvSpPr txBox="1"/>
          <p:nvPr>
            <p:ph idx="1" type="body"/>
          </p:nvPr>
        </p:nvSpPr>
        <p:spPr>
          <a:xfrm>
            <a:off x="311700" y="1152475"/>
            <a:ext cx="4510200" cy="3699600"/>
          </a:xfrm>
          <a:prstGeom prst="rect">
            <a:avLst/>
          </a:prstGeom>
        </p:spPr>
        <p:txBody>
          <a:bodyPr anchorCtr="0" anchor="t" bIns="91425" lIns="91425" spcFirstLastPara="1" rIns="91425" wrap="square" tIns="91425">
            <a:normAutofit fontScale="70000" lnSpcReduction="20000"/>
          </a:bodyPr>
          <a:lstStyle/>
          <a:p>
            <a:pPr indent="-353966" lvl="0" marL="457200" rtl="0" algn="l">
              <a:spcBef>
                <a:spcPts val="0"/>
              </a:spcBef>
              <a:spcAft>
                <a:spcPts val="0"/>
              </a:spcAft>
              <a:buClr>
                <a:schemeClr val="dk1"/>
              </a:buClr>
              <a:buSzPct val="100000"/>
              <a:buChar char="❖"/>
            </a:pPr>
            <a:r>
              <a:rPr lang="en" sz="2820">
                <a:solidFill>
                  <a:schemeClr val="dk1"/>
                </a:solidFill>
              </a:rPr>
              <a:t>Wildfires are a naturally </a:t>
            </a:r>
            <a:r>
              <a:rPr lang="en" sz="2820">
                <a:solidFill>
                  <a:schemeClr val="dk1"/>
                </a:solidFill>
              </a:rPr>
              <a:t>occurring</a:t>
            </a:r>
            <a:r>
              <a:rPr lang="en" sz="2820">
                <a:solidFill>
                  <a:schemeClr val="dk1"/>
                </a:solidFill>
              </a:rPr>
              <a:t> </a:t>
            </a:r>
            <a:r>
              <a:rPr lang="en" sz="2820">
                <a:solidFill>
                  <a:schemeClr val="dk1"/>
                </a:solidFill>
              </a:rPr>
              <a:t>phenomena</a:t>
            </a:r>
            <a:endParaRPr sz="2820">
              <a:solidFill>
                <a:schemeClr val="dk1"/>
              </a:solidFill>
            </a:endParaRPr>
          </a:p>
          <a:p>
            <a:pPr indent="-353966" lvl="1" marL="914400" rtl="0" algn="l">
              <a:spcBef>
                <a:spcPts val="0"/>
              </a:spcBef>
              <a:spcAft>
                <a:spcPts val="0"/>
              </a:spcAft>
              <a:buClr>
                <a:schemeClr val="dk1"/>
              </a:buClr>
              <a:buSzPct val="100000"/>
              <a:buChar char="➢"/>
            </a:pPr>
            <a:r>
              <a:rPr lang="en" sz="2820">
                <a:solidFill>
                  <a:schemeClr val="dk1"/>
                </a:solidFill>
              </a:rPr>
              <a:t>Healthy for forest ecosystems </a:t>
            </a:r>
            <a:endParaRPr sz="2820">
              <a:solidFill>
                <a:schemeClr val="dk1"/>
              </a:solidFill>
            </a:endParaRPr>
          </a:p>
          <a:p>
            <a:pPr indent="-353966" lvl="1" marL="914400" rtl="0" algn="l">
              <a:spcBef>
                <a:spcPts val="0"/>
              </a:spcBef>
              <a:spcAft>
                <a:spcPts val="0"/>
              </a:spcAft>
              <a:buClr>
                <a:schemeClr val="dk1"/>
              </a:buClr>
              <a:buSzPct val="100000"/>
              <a:buChar char="➢"/>
            </a:pPr>
            <a:r>
              <a:rPr lang="en" sz="2820">
                <a:solidFill>
                  <a:schemeClr val="dk1"/>
                </a:solidFill>
              </a:rPr>
              <a:t>Not so healthy for human systems</a:t>
            </a:r>
            <a:endParaRPr sz="2820">
              <a:solidFill>
                <a:schemeClr val="dk1"/>
              </a:solidFill>
            </a:endParaRPr>
          </a:p>
          <a:p>
            <a:pPr indent="-353966" lvl="0" marL="457200" rtl="0" algn="l">
              <a:spcBef>
                <a:spcPts val="0"/>
              </a:spcBef>
              <a:spcAft>
                <a:spcPts val="0"/>
              </a:spcAft>
              <a:buClr>
                <a:schemeClr val="dk1"/>
              </a:buClr>
              <a:buSzPct val="100000"/>
              <a:buChar char="❖"/>
            </a:pPr>
            <a:r>
              <a:rPr lang="en" sz="2820">
                <a:solidFill>
                  <a:schemeClr val="dk1"/>
                </a:solidFill>
              </a:rPr>
              <a:t>Wildfires contribute to Climate Change </a:t>
            </a:r>
            <a:endParaRPr sz="2820">
              <a:solidFill>
                <a:schemeClr val="dk1"/>
              </a:solidFill>
            </a:endParaRPr>
          </a:p>
          <a:p>
            <a:pPr indent="-353966" lvl="0" marL="457200" rtl="0" algn="l">
              <a:spcBef>
                <a:spcPts val="0"/>
              </a:spcBef>
              <a:spcAft>
                <a:spcPts val="0"/>
              </a:spcAft>
              <a:buClr>
                <a:schemeClr val="dk1"/>
              </a:buClr>
              <a:buSzPct val="100000"/>
              <a:buChar char="❖"/>
            </a:pPr>
            <a:r>
              <a:rPr lang="en" sz="2820">
                <a:solidFill>
                  <a:schemeClr val="dk1"/>
                </a:solidFill>
              </a:rPr>
              <a:t>Literature expects an increase in the total burned area given Climate Change (IPCC, 2007; Balshi et al., 2009; Bowman et al., 2009; Spracklen et al., 2009).</a:t>
            </a:r>
            <a:endParaRPr sz="2820">
              <a:solidFill>
                <a:schemeClr val="dk1"/>
              </a:solidFill>
            </a:endParaRPr>
          </a:p>
        </p:txBody>
      </p:sp>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 name="Google Shape;67;p14"/>
          <p:cNvPicPr preferRelativeResize="0"/>
          <p:nvPr/>
        </p:nvPicPr>
        <p:blipFill>
          <a:blip r:embed="rId3">
            <a:alphaModFix/>
          </a:blip>
          <a:stretch>
            <a:fillRect/>
          </a:stretch>
        </p:blipFill>
        <p:spPr>
          <a:xfrm>
            <a:off x="5223900" y="177125"/>
            <a:ext cx="3305625" cy="2203750"/>
          </a:xfrm>
          <a:prstGeom prst="rect">
            <a:avLst/>
          </a:prstGeom>
          <a:noFill/>
          <a:ln>
            <a:noFill/>
          </a:ln>
        </p:spPr>
      </p:pic>
      <p:sp>
        <p:nvSpPr>
          <p:cNvPr id="68" name="Google Shape;68;p14"/>
          <p:cNvSpPr txBox="1"/>
          <p:nvPr/>
        </p:nvSpPr>
        <p:spPr>
          <a:xfrm>
            <a:off x="5223863" y="-80550"/>
            <a:ext cx="3305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Photo Credit:</a:t>
            </a:r>
            <a:r>
              <a:rPr lang="en" sz="600" u="sng">
                <a:solidFill>
                  <a:schemeClr val="hlink"/>
                </a:solidFill>
                <a:hlinkClick r:id="rId4"/>
              </a:rPr>
              <a:t>https://www.istockphoto.com/photos/new-growth-after-forest-fire</a:t>
            </a:r>
            <a:r>
              <a:rPr lang="en" sz="900"/>
              <a:t> </a:t>
            </a:r>
            <a:endParaRPr sz="900"/>
          </a:p>
        </p:txBody>
      </p:sp>
      <p:pic>
        <p:nvPicPr>
          <p:cNvPr id="69" name="Google Shape;69;p14"/>
          <p:cNvPicPr preferRelativeResize="0"/>
          <p:nvPr/>
        </p:nvPicPr>
        <p:blipFill>
          <a:blip r:embed="rId5">
            <a:alphaModFix/>
          </a:blip>
          <a:stretch>
            <a:fillRect/>
          </a:stretch>
        </p:blipFill>
        <p:spPr>
          <a:xfrm>
            <a:off x="5203825" y="2571750"/>
            <a:ext cx="3345757" cy="2227570"/>
          </a:xfrm>
          <a:prstGeom prst="rect">
            <a:avLst/>
          </a:prstGeom>
          <a:noFill/>
          <a:ln>
            <a:noFill/>
          </a:ln>
        </p:spPr>
      </p:pic>
      <p:sp>
        <p:nvSpPr>
          <p:cNvPr id="70" name="Google Shape;70;p14"/>
          <p:cNvSpPr txBox="1"/>
          <p:nvPr/>
        </p:nvSpPr>
        <p:spPr>
          <a:xfrm>
            <a:off x="5223863" y="4799325"/>
            <a:ext cx="330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Photo Credit: </a:t>
            </a:r>
            <a:r>
              <a:rPr lang="en" sz="600" u="sng">
                <a:solidFill>
                  <a:schemeClr val="hlink"/>
                </a:solidFill>
                <a:hlinkClick r:id="rId6"/>
              </a:rPr>
              <a:t>https://www.nbcnews.com/news/us-news/california-neighbors-hoses-target-wildfires-crews-urge-them-stop-n1238637</a:t>
            </a:r>
            <a:r>
              <a:rPr lang="en" sz="600"/>
              <a:t> </a:t>
            </a:r>
            <a:r>
              <a:rPr lang="en" sz="900"/>
              <a:t> </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73" name="Shape 273"/>
        <p:cNvGrpSpPr/>
        <p:nvPr/>
      </p:nvGrpSpPr>
      <p:grpSpPr>
        <a:xfrm>
          <a:off x="0" y="0"/>
          <a:ext cx="0" cy="0"/>
          <a:chOff x="0" y="0"/>
          <a:chExt cx="0" cy="0"/>
        </a:xfrm>
      </p:grpSpPr>
      <p:sp>
        <p:nvSpPr>
          <p:cNvPr id="274" name="Google Shape;27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NDVI TOC</a:t>
            </a:r>
            <a:endParaRPr/>
          </a:p>
        </p:txBody>
      </p:sp>
      <p:sp>
        <p:nvSpPr>
          <p:cNvPr id="275" name="Google Shape;27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6" name="Google Shape;276;p32"/>
          <p:cNvPicPr preferRelativeResize="0"/>
          <p:nvPr/>
        </p:nvPicPr>
        <p:blipFill>
          <a:blip r:embed="rId3">
            <a:alphaModFix/>
          </a:blip>
          <a:stretch>
            <a:fillRect/>
          </a:stretch>
        </p:blipFill>
        <p:spPr>
          <a:xfrm>
            <a:off x="233500" y="1231050"/>
            <a:ext cx="3710375" cy="3592300"/>
          </a:xfrm>
          <a:prstGeom prst="rect">
            <a:avLst/>
          </a:prstGeom>
          <a:noFill/>
          <a:ln>
            <a:noFill/>
          </a:ln>
        </p:spPr>
      </p:pic>
      <p:pic>
        <p:nvPicPr>
          <p:cNvPr id="277" name="Google Shape;277;p32"/>
          <p:cNvPicPr preferRelativeResize="0"/>
          <p:nvPr/>
        </p:nvPicPr>
        <p:blipFill>
          <a:blip r:embed="rId4">
            <a:alphaModFix/>
          </a:blip>
          <a:stretch>
            <a:fillRect/>
          </a:stretch>
        </p:blipFill>
        <p:spPr>
          <a:xfrm>
            <a:off x="4252049" y="196025"/>
            <a:ext cx="4487126" cy="4581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81" name="Shape 281"/>
        <p:cNvGrpSpPr/>
        <p:nvPr/>
      </p:nvGrpSpPr>
      <p:grpSpPr>
        <a:xfrm>
          <a:off x="0" y="0"/>
          <a:ext cx="0" cy="0"/>
          <a:chOff x="0" y="0"/>
          <a:chExt cx="0" cy="0"/>
        </a:xfrm>
      </p:grpSpPr>
      <p:sp>
        <p:nvSpPr>
          <p:cNvPr id="282" name="Google Shape;282;p33"/>
          <p:cNvSpPr txBox="1"/>
          <p:nvPr>
            <p:ph type="title"/>
          </p:nvPr>
        </p:nvSpPr>
        <p:spPr>
          <a:xfrm>
            <a:off x="311700" y="342975"/>
            <a:ext cx="505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Multi-TOC Comparison</a:t>
            </a:r>
            <a:endParaRPr/>
          </a:p>
        </p:txBody>
      </p:sp>
      <p:sp>
        <p:nvSpPr>
          <p:cNvPr id="283" name="Google Shape;283;p33"/>
          <p:cNvSpPr txBox="1"/>
          <p:nvPr>
            <p:ph idx="1" type="body"/>
          </p:nvPr>
        </p:nvSpPr>
        <p:spPr>
          <a:xfrm>
            <a:off x="311700" y="1152475"/>
            <a:ext cx="4730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ESI has the steepest curve and strongest hit intensity for high-risk thresholds</a:t>
            </a:r>
            <a:endParaRPr/>
          </a:p>
        </p:txBody>
      </p:sp>
      <p:sp>
        <p:nvSpPr>
          <p:cNvPr id="284" name="Google Shape;284;p33"/>
          <p:cNvSpPr txBox="1"/>
          <p:nvPr>
            <p:ph idx="12" type="sldNum"/>
          </p:nvPr>
        </p:nvSpPr>
        <p:spPr>
          <a:xfrm>
            <a:off x="8543908" y="468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5" name="Google Shape;285;p33"/>
          <p:cNvPicPr preferRelativeResize="0"/>
          <p:nvPr/>
        </p:nvPicPr>
        <p:blipFill>
          <a:blip r:embed="rId3">
            <a:alphaModFix/>
          </a:blip>
          <a:stretch>
            <a:fillRect/>
          </a:stretch>
        </p:blipFill>
        <p:spPr>
          <a:xfrm>
            <a:off x="5605025" y="130512"/>
            <a:ext cx="3100075" cy="4882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4"/>
          <p:cNvPicPr preferRelativeResize="0"/>
          <p:nvPr/>
        </p:nvPicPr>
        <p:blipFill>
          <a:blip r:embed="rId3">
            <a:alphaModFix/>
          </a:blip>
          <a:stretch>
            <a:fillRect/>
          </a:stretch>
        </p:blipFill>
        <p:spPr>
          <a:xfrm>
            <a:off x="2939100" y="0"/>
            <a:ext cx="326581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94" name="Shape 294"/>
        <p:cNvGrpSpPr/>
        <p:nvPr/>
      </p:nvGrpSpPr>
      <p:grpSpPr>
        <a:xfrm>
          <a:off x="0" y="0"/>
          <a:ext cx="0" cy="0"/>
          <a:chOff x="0" y="0"/>
          <a:chExt cx="0" cy="0"/>
        </a:xfrm>
      </p:grpSpPr>
      <p:sp>
        <p:nvSpPr>
          <p:cNvPr id="295" name="Google Shape;295;p35"/>
          <p:cNvSpPr txBox="1"/>
          <p:nvPr>
            <p:ph type="title"/>
          </p:nvPr>
        </p:nvSpPr>
        <p:spPr>
          <a:xfrm>
            <a:off x="311700" y="342975"/>
            <a:ext cx="505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of Analytical Issues</a:t>
            </a:r>
            <a:endParaRPr/>
          </a:p>
        </p:txBody>
      </p:sp>
      <p:sp>
        <p:nvSpPr>
          <p:cNvPr id="296" name="Google Shape;296;p35"/>
          <p:cNvSpPr txBox="1"/>
          <p:nvPr>
            <p:ph idx="1" type="body"/>
          </p:nvPr>
        </p:nvSpPr>
        <p:spPr>
          <a:xfrm>
            <a:off x="311700" y="1152475"/>
            <a:ext cx="8194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Limitations of TOC Curve Generator: It is difficult to label and examine thresholds near the origin.</a:t>
            </a:r>
            <a:endParaRPr/>
          </a:p>
          <a:p>
            <a:pPr indent="-317500" lvl="1" marL="914400" rtl="0" algn="l">
              <a:spcBef>
                <a:spcPts val="0"/>
              </a:spcBef>
              <a:spcAft>
                <a:spcPts val="0"/>
              </a:spcAft>
              <a:buSzPts val="1400"/>
              <a:buChar char="○"/>
            </a:pPr>
            <a:r>
              <a:rPr lang="en"/>
              <a:t>Our highest risk thresholds may have strong hit intensity, but have very few pixels in their classes- see tables in slides 13 and 15.</a:t>
            </a:r>
            <a:endParaRPr/>
          </a:p>
          <a:p>
            <a:pPr indent="-317500" lvl="1" marL="914400" rtl="0" algn="l">
              <a:spcBef>
                <a:spcPts val="0"/>
              </a:spcBef>
              <a:spcAft>
                <a:spcPts val="0"/>
              </a:spcAft>
              <a:buSzPts val="1400"/>
              <a:buChar char="○"/>
            </a:pPr>
            <a:r>
              <a:rPr lang="en"/>
              <a:t>For grouping thresholds into general risk categories, it would be good practice to examine pixel counts alongside the TOC curves.</a:t>
            </a:r>
            <a:endParaRPr/>
          </a:p>
          <a:p>
            <a:pPr indent="-342900" lvl="0" marL="457200" rtl="0" algn="l">
              <a:spcBef>
                <a:spcPts val="0"/>
              </a:spcBef>
              <a:spcAft>
                <a:spcPts val="0"/>
              </a:spcAft>
              <a:buSzPts val="1800"/>
              <a:buChar char="●"/>
            </a:pPr>
            <a:r>
              <a:rPr lang="en"/>
              <a:t>Limitations of a deductive model: We assume we fully understand the behavior of our model drivers, but they behaved differently than expected. For example, the NDVI difference model performed worse than we expected, but growing season and fire season are almost certainly different for montane versus rangeland ecosystems.</a:t>
            </a:r>
            <a:endParaRPr/>
          </a:p>
        </p:txBody>
      </p:sp>
      <p:sp>
        <p:nvSpPr>
          <p:cNvPr id="297" name="Google Shape;297;p35"/>
          <p:cNvSpPr txBox="1"/>
          <p:nvPr>
            <p:ph idx="12" type="sldNum"/>
          </p:nvPr>
        </p:nvSpPr>
        <p:spPr>
          <a:xfrm>
            <a:off x="8543908" y="468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01" name="Shape 301"/>
        <p:cNvGrpSpPr/>
        <p:nvPr/>
      </p:nvGrpSpPr>
      <p:grpSpPr>
        <a:xfrm>
          <a:off x="0" y="0"/>
          <a:ext cx="0" cy="0"/>
          <a:chOff x="0" y="0"/>
          <a:chExt cx="0" cy="0"/>
        </a:xfrm>
      </p:grpSpPr>
      <p:sp>
        <p:nvSpPr>
          <p:cNvPr id="302" name="Google Shape;30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Conclusions </a:t>
            </a:r>
            <a:endParaRPr b="1"/>
          </a:p>
        </p:txBody>
      </p:sp>
      <p:sp>
        <p:nvSpPr>
          <p:cNvPr id="303" name="Google Shape;303;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The ESI model improved the base model, with increased hit intensity of high-risk thresholds in the ESI model versus the base model. ESI’s</a:t>
            </a:r>
            <a:r>
              <a:rPr lang="en"/>
              <a:t> false alarms = misses star is closer to the upper left bound of the TOC area than the base model’s, indicating less allocation error.</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The NDVI seasonal difference reduced base model performance, with lower hit intensity of high-risk thresholds compared to the base model. NDVI seasonal difference’s false </a:t>
            </a:r>
            <a:r>
              <a:rPr lang="en"/>
              <a:t>alarms </a:t>
            </a:r>
            <a:r>
              <a:rPr lang="en"/>
              <a:t>= misses point is further from the upper left bound of the TOC area than Base or ESI’s, indicating more allocation error than the base model.</a:t>
            </a:r>
            <a:endParaRPr/>
          </a:p>
        </p:txBody>
      </p:sp>
      <p:sp>
        <p:nvSpPr>
          <p:cNvPr id="304" name="Google Shape;30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08" name="Shape 308"/>
        <p:cNvGrpSpPr/>
        <p:nvPr/>
      </p:nvGrpSpPr>
      <p:grpSpPr>
        <a:xfrm>
          <a:off x="0" y="0"/>
          <a:ext cx="0" cy="0"/>
          <a:chOff x="0" y="0"/>
          <a:chExt cx="0" cy="0"/>
        </a:xfrm>
      </p:grpSpPr>
      <p:pic>
        <p:nvPicPr>
          <p:cNvPr id="309" name="Google Shape;309;p37"/>
          <p:cNvPicPr preferRelativeResize="0"/>
          <p:nvPr/>
        </p:nvPicPr>
        <p:blipFill>
          <a:blip r:embed="rId3">
            <a:alphaModFix/>
          </a:blip>
          <a:stretch>
            <a:fillRect/>
          </a:stretch>
        </p:blipFill>
        <p:spPr>
          <a:xfrm>
            <a:off x="0" y="0"/>
            <a:ext cx="9144000" cy="5642690"/>
          </a:xfrm>
          <a:prstGeom prst="rect">
            <a:avLst/>
          </a:prstGeom>
          <a:noFill/>
          <a:ln>
            <a:noFill/>
          </a:ln>
        </p:spPr>
      </p:pic>
      <p:sp>
        <p:nvSpPr>
          <p:cNvPr id="310" name="Google Shape;310;p37"/>
          <p:cNvSpPr txBox="1"/>
          <p:nvPr>
            <p:ph idx="1" type="body"/>
          </p:nvPr>
        </p:nvSpPr>
        <p:spPr>
          <a:xfrm>
            <a:off x="311700" y="10319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4300"/>
          </a:p>
          <a:p>
            <a:pPr indent="0" lvl="0" marL="0" rtl="0" algn="ctr">
              <a:spcBef>
                <a:spcPts val="1200"/>
              </a:spcBef>
              <a:spcAft>
                <a:spcPts val="1200"/>
              </a:spcAft>
              <a:buNone/>
            </a:pPr>
            <a:r>
              <a:rPr lang="en" sz="4300">
                <a:solidFill>
                  <a:schemeClr val="lt1"/>
                </a:solidFill>
              </a:rPr>
              <a:t>Thank you for your attention!</a:t>
            </a:r>
            <a:endParaRPr sz="4300">
              <a:solidFill>
                <a:schemeClr val="lt1"/>
              </a:solidFill>
            </a:endParaRPr>
          </a:p>
        </p:txBody>
      </p:sp>
      <p:sp>
        <p:nvSpPr>
          <p:cNvPr id="311" name="Google Shape;31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15" name="Shape 315"/>
        <p:cNvGrpSpPr/>
        <p:nvPr/>
      </p:nvGrpSpPr>
      <p:grpSpPr>
        <a:xfrm>
          <a:off x="0" y="0"/>
          <a:ext cx="0" cy="0"/>
          <a:chOff x="0" y="0"/>
          <a:chExt cx="0" cy="0"/>
        </a:xfrm>
      </p:grpSpPr>
      <p:sp>
        <p:nvSpPr>
          <p:cNvPr id="316" name="Google Shape;316;p38"/>
          <p:cNvSpPr txBox="1"/>
          <p:nvPr>
            <p:ph type="title"/>
          </p:nvPr>
        </p:nvSpPr>
        <p:spPr>
          <a:xfrm>
            <a:off x="376000" y="75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Data Sources</a:t>
            </a:r>
            <a:endParaRPr b="1"/>
          </a:p>
        </p:txBody>
      </p:sp>
      <p:graphicFrame>
        <p:nvGraphicFramePr>
          <p:cNvPr id="317" name="Google Shape;317;p38"/>
          <p:cNvGraphicFramePr/>
          <p:nvPr/>
        </p:nvGraphicFramePr>
        <p:xfrm>
          <a:off x="952500" y="728380"/>
          <a:ext cx="3000000" cy="3000000"/>
        </p:xfrm>
        <a:graphic>
          <a:graphicData uri="http://schemas.openxmlformats.org/drawingml/2006/table">
            <a:tbl>
              <a:tblPr>
                <a:noFill/>
                <a:tableStyleId>{12287B1C-C1AE-4112-A6B0-4A470C6A2D54}</a:tableStyleId>
              </a:tblPr>
              <a:tblGrid>
                <a:gridCol w="1447800"/>
                <a:gridCol w="1447800"/>
                <a:gridCol w="1447800"/>
                <a:gridCol w="1447800"/>
              </a:tblGrid>
              <a:tr h="518925">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Source</a:t>
                      </a:r>
                      <a:endParaRPr/>
                    </a:p>
                  </a:txBody>
                  <a:tcPr marT="91425" marB="91425" marR="91425" marL="91425"/>
                </a:tc>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Data Product</a:t>
                      </a:r>
                      <a:endParaRPr/>
                    </a:p>
                  </a:txBody>
                  <a:tcPr marT="91425" marB="91425" marR="91425" marL="91425"/>
                </a:tc>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Dates</a:t>
                      </a:r>
                      <a:r>
                        <a:rPr lang="en" sz="1200">
                          <a:solidFill>
                            <a:schemeClr val="dk1"/>
                          </a:solidFill>
                          <a:latin typeface="Times New Roman"/>
                          <a:ea typeface="Times New Roman"/>
                          <a:cs typeface="Times New Roman"/>
                          <a:sym typeface="Times New Roman"/>
                        </a:rPr>
                        <a:t> </a:t>
                      </a:r>
                      <a:endParaRPr/>
                    </a:p>
                  </a:txBody>
                  <a:tcPr marT="91425" marB="91425" marR="91425" marL="91425"/>
                </a:tc>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Acquisition Method</a:t>
                      </a:r>
                      <a:endParaRPr/>
                    </a:p>
                  </a:txBody>
                  <a:tcPr marT="91425" marB="91425" marR="91425" marL="91425"/>
                </a:tc>
              </a:tr>
              <a:tr h="103792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NOAA – PSL </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Evaporative Demand Drought Index (EDDI): 4-week Daily CONUS 13km</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2013–2021 </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Scripted download from NOAA data archive </a:t>
                      </a:r>
                      <a:endParaRPr/>
                    </a:p>
                  </a:txBody>
                  <a:tcPr marT="91425" marB="91425" marR="91425" marL="91425"/>
                </a:tc>
              </a:tr>
              <a:tr h="100852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NASA RECOVER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NASA RECOVER value added National Elevation Dataset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2016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NASA SRTM Digital Elevation 30m From GEE</a:t>
                      </a:r>
                      <a:endParaRPr/>
                    </a:p>
                  </a:txBody>
                  <a:tcPr marT="91425" marB="91425" marR="91425" marL="91425">
                    <a:lnB cap="flat" cmpd="sng" w="9525">
                      <a:solidFill>
                        <a:srgbClr val="9E9E9E"/>
                      </a:solidFill>
                      <a:prstDash val="solid"/>
                      <a:round/>
                      <a:headEnd len="sm" w="sm" type="none"/>
                      <a:tailEnd len="sm" w="sm" type="none"/>
                    </a:lnB>
                  </a:tcPr>
                </a:tc>
              </a:tr>
              <a:tr h="1369450">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NASA MSFC/SPoRT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Evaporative Stress Index (ESI): 4-week Daily Global 5km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2013–2021 </a:t>
                      </a:r>
                      <a:endParaRPr sz="1200">
                        <a:solidFill>
                          <a:schemeClr val="dk1"/>
                        </a:solidFill>
                        <a:latin typeface="Times New Roman"/>
                        <a:ea typeface="Times New Roman"/>
                        <a:cs typeface="Times New Roman"/>
                        <a:sym typeface="Times New Roman"/>
                      </a:endParaRPr>
                    </a:p>
                    <a:p>
                      <a:pPr indent="0" lvl="0" marL="0" rtl="0" algn="l">
                        <a:lnSpc>
                          <a:spcPct val="132443"/>
                        </a:lnSpc>
                        <a:spcBef>
                          <a:spcPts val="0"/>
                        </a:spcBef>
                        <a:spcAft>
                          <a:spcPts val="0"/>
                        </a:spcAft>
                        <a:buNone/>
                      </a:pP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SERVIR ClimateSERV Application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18" name="Google Shape;31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22" name="Shape 322"/>
        <p:cNvGrpSpPr/>
        <p:nvPr/>
      </p:nvGrpSpPr>
      <p:grpSpPr>
        <a:xfrm>
          <a:off x="0" y="0"/>
          <a:ext cx="0" cy="0"/>
          <a:chOff x="0" y="0"/>
          <a:chExt cx="0" cy="0"/>
        </a:xfrm>
      </p:grpSpPr>
      <p:sp>
        <p:nvSpPr>
          <p:cNvPr id="323" name="Google Shape;323;p39"/>
          <p:cNvSpPr txBox="1"/>
          <p:nvPr>
            <p:ph type="title"/>
          </p:nvPr>
        </p:nvSpPr>
        <p:spPr>
          <a:xfrm>
            <a:off x="376000" y="75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Data Sources (continued)</a:t>
            </a:r>
            <a:endParaRPr b="1"/>
          </a:p>
        </p:txBody>
      </p:sp>
      <p:graphicFrame>
        <p:nvGraphicFramePr>
          <p:cNvPr id="324" name="Google Shape;324;p39"/>
          <p:cNvGraphicFramePr/>
          <p:nvPr/>
        </p:nvGraphicFramePr>
        <p:xfrm>
          <a:off x="952500" y="728380"/>
          <a:ext cx="3000000" cy="3000000"/>
        </p:xfrm>
        <a:graphic>
          <a:graphicData uri="http://schemas.openxmlformats.org/drawingml/2006/table">
            <a:tbl>
              <a:tblPr>
                <a:noFill/>
                <a:tableStyleId>{12287B1C-C1AE-4112-A6B0-4A470C6A2D54}</a:tableStyleId>
              </a:tblPr>
              <a:tblGrid>
                <a:gridCol w="1447800"/>
                <a:gridCol w="1447800"/>
                <a:gridCol w="1447800"/>
                <a:gridCol w="1447800"/>
              </a:tblGrid>
              <a:tr h="549800">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Source</a:t>
                      </a:r>
                      <a:endParaRPr/>
                    </a:p>
                  </a:txBody>
                  <a:tcPr marT="91425" marB="91425" marR="91425" marL="91425"/>
                </a:tc>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Data Product</a:t>
                      </a:r>
                      <a:endParaRPr/>
                    </a:p>
                  </a:txBody>
                  <a:tcPr marT="91425" marB="91425" marR="91425" marL="91425"/>
                </a:tc>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Dates</a:t>
                      </a:r>
                      <a:r>
                        <a:rPr lang="en" sz="1200">
                          <a:solidFill>
                            <a:schemeClr val="dk1"/>
                          </a:solidFill>
                          <a:latin typeface="Times New Roman"/>
                          <a:ea typeface="Times New Roman"/>
                          <a:cs typeface="Times New Roman"/>
                          <a:sym typeface="Times New Roman"/>
                        </a:rPr>
                        <a:t> </a:t>
                      </a:r>
                      <a:endParaRPr/>
                    </a:p>
                  </a:txBody>
                  <a:tcPr marT="91425" marB="91425" marR="91425" marL="91425"/>
                </a:tc>
                <a:tc>
                  <a:txBody>
                    <a:bodyPr/>
                    <a:lstStyle/>
                    <a:p>
                      <a:pPr indent="0" lvl="0" marL="0" rtl="0" algn="l">
                        <a:spcBef>
                          <a:spcPts val="0"/>
                        </a:spcBef>
                        <a:spcAft>
                          <a:spcPts val="0"/>
                        </a:spcAft>
                        <a:buNone/>
                      </a:pPr>
                      <a:r>
                        <a:rPr b="1" lang="en" sz="1200">
                          <a:solidFill>
                            <a:schemeClr val="dk1"/>
                          </a:solidFill>
                          <a:latin typeface="Times New Roman"/>
                          <a:ea typeface="Times New Roman"/>
                          <a:cs typeface="Times New Roman"/>
                          <a:sym typeface="Times New Roman"/>
                        </a:rPr>
                        <a:t>Acquisition Method</a:t>
                      </a:r>
                      <a:endParaRPr/>
                    </a:p>
                  </a:txBody>
                  <a:tcPr marT="91425" marB="91425" marR="91425" marL="91425"/>
                </a:tc>
              </a:tr>
              <a:tr h="99397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Keith Weber, Idaho State University GIS Training and Research Center </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Historical Fires Database </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1950–2021</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From Keith Weber, ISU </a:t>
                      </a:r>
                      <a:endParaRPr/>
                    </a:p>
                  </a:txBody>
                  <a:tcPr marT="91425" marB="91425" marR="91425" marL="91425"/>
                </a:tc>
              </a:tr>
              <a:tr h="71112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Silvis Lab, UW-Madison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Wildland Urban Interface (WUI)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2022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WUI Change Portal</a:t>
                      </a:r>
                      <a:r>
                        <a:rPr lang="en" sz="1200">
                          <a:solidFill>
                            <a:schemeClr val="dk1"/>
                          </a:solidFill>
                          <a:latin typeface="Times New Roman"/>
                          <a:ea typeface="Times New Roman"/>
                          <a:cs typeface="Times New Roman"/>
                          <a:sym typeface="Times New Roman"/>
                        </a:rPr>
                        <a:t> </a:t>
                      </a:r>
                      <a:endParaRPr/>
                    </a:p>
                  </a:txBody>
                  <a:tcPr marT="91425" marB="91425" marR="91425" marL="91425">
                    <a:lnB cap="flat" cmpd="sng" w="9525">
                      <a:solidFill>
                        <a:srgbClr val="9E9E9E"/>
                      </a:solidFill>
                      <a:prstDash val="solid"/>
                      <a:round/>
                      <a:headEnd len="sm" w="sm" type="none"/>
                      <a:tailEnd len="sm" w="sm" type="none"/>
                    </a:lnB>
                  </a:tcPr>
                </a:tc>
              </a:tr>
              <a:tr h="899000">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LANDFIRE, Earth Resources Observation and Science Center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LANDFIRE Existing Vegetation Type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2020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LANDFIRE Portal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6947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USGS and USDA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National Watershed Boundary Dataset 12-digit hydrologic unit (HU)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2022 </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ArcGIS Portal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25" name="Google Shape;32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29" name="Shape 329"/>
        <p:cNvGrpSpPr/>
        <p:nvPr/>
      </p:nvGrpSpPr>
      <p:grpSpPr>
        <a:xfrm>
          <a:off x="0" y="0"/>
          <a:ext cx="0" cy="0"/>
          <a:chOff x="0" y="0"/>
          <a:chExt cx="0" cy="0"/>
        </a:xfrm>
      </p:grpSpPr>
      <p:sp>
        <p:nvSpPr>
          <p:cNvPr id="330" name="Google Shape;33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Selected </a:t>
            </a:r>
            <a:r>
              <a:rPr b="1" lang="en"/>
              <a:t>References</a:t>
            </a:r>
            <a:endParaRPr b="1"/>
          </a:p>
        </p:txBody>
      </p:sp>
      <p:sp>
        <p:nvSpPr>
          <p:cNvPr id="331" name="Google Shape;331;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222222"/>
                </a:solidFill>
              </a:rPr>
              <a:t>Balshi, M. S., McGUIRE, A. D., Duffy, P., Flannigan, M., Walsh, J., &amp; Melillo, J. (2009). Assessing the response of area burned to changing climate in western boreal North America using a Multivariate Adaptive Regression Splines (MARS) approach. </a:t>
            </a:r>
            <a:r>
              <a:rPr i="1" lang="en" sz="1000">
                <a:solidFill>
                  <a:srgbClr val="222222"/>
                </a:solidFill>
              </a:rPr>
              <a:t>Global Change Biology</a:t>
            </a:r>
            <a:r>
              <a:rPr lang="en" sz="1000">
                <a:solidFill>
                  <a:srgbClr val="222222"/>
                </a:solidFill>
              </a:rPr>
              <a:t>, </a:t>
            </a:r>
            <a:r>
              <a:rPr i="1" lang="en" sz="1000">
                <a:solidFill>
                  <a:srgbClr val="222222"/>
                </a:solidFill>
              </a:rPr>
              <a:t>15</a:t>
            </a:r>
            <a:r>
              <a:rPr lang="en" sz="1000">
                <a:solidFill>
                  <a:srgbClr val="222222"/>
                </a:solidFill>
              </a:rPr>
              <a:t>(3), 578-600.</a:t>
            </a:r>
            <a:endParaRPr sz="1000">
              <a:solidFill>
                <a:srgbClr val="222222"/>
              </a:solidFill>
            </a:endParaRPr>
          </a:p>
          <a:p>
            <a:pPr indent="0" lvl="0" marL="0" rtl="0" algn="l">
              <a:spcBef>
                <a:spcPts val="1200"/>
              </a:spcBef>
              <a:spcAft>
                <a:spcPts val="0"/>
              </a:spcAft>
              <a:buNone/>
            </a:pPr>
            <a:r>
              <a:rPr lang="en" sz="1000">
                <a:solidFill>
                  <a:srgbClr val="222222"/>
                </a:solidFill>
              </a:rPr>
              <a:t>Burkholder, B., Freyberg, F., Hiatt, J., &amp; Schuetze, C. (2022). NASA DEVELOP Idaho Wildfire Project. DEVELOP Idaho Node, Summer 2022.</a:t>
            </a:r>
            <a:endParaRPr sz="1000">
              <a:solidFill>
                <a:srgbClr val="222222"/>
              </a:solidFill>
            </a:endParaRPr>
          </a:p>
          <a:p>
            <a:pPr indent="0" lvl="0" marL="0" rtl="0" algn="l">
              <a:spcBef>
                <a:spcPts val="1200"/>
              </a:spcBef>
              <a:spcAft>
                <a:spcPts val="0"/>
              </a:spcAft>
              <a:buNone/>
            </a:pPr>
            <a:r>
              <a:rPr lang="en" sz="1000">
                <a:solidFill>
                  <a:srgbClr val="222222"/>
                </a:solidFill>
              </a:rPr>
              <a:t>Bowman, D. M., Balch, J. K., Artaxo, P., Bond, W. J., Carlson, J. M., Cochrane, M. A., ... &amp; Pyne, S. J. (2009). Fire in the Earth system. </a:t>
            </a:r>
            <a:r>
              <a:rPr i="1" lang="en" sz="1000">
                <a:solidFill>
                  <a:srgbClr val="222222"/>
                </a:solidFill>
              </a:rPr>
              <a:t>science</a:t>
            </a:r>
            <a:r>
              <a:rPr lang="en" sz="1000">
                <a:solidFill>
                  <a:srgbClr val="222222"/>
                </a:solidFill>
              </a:rPr>
              <a:t>, </a:t>
            </a:r>
            <a:r>
              <a:rPr i="1" lang="en" sz="1000">
                <a:solidFill>
                  <a:srgbClr val="222222"/>
                </a:solidFill>
              </a:rPr>
              <a:t>324</a:t>
            </a:r>
            <a:r>
              <a:rPr lang="en" sz="1000">
                <a:solidFill>
                  <a:srgbClr val="222222"/>
                </a:solidFill>
              </a:rPr>
              <a:t>(5926), 481-484.</a:t>
            </a:r>
            <a:endParaRPr sz="1000">
              <a:solidFill>
                <a:srgbClr val="222222"/>
              </a:solidFill>
            </a:endParaRPr>
          </a:p>
          <a:p>
            <a:pPr indent="0" lvl="0" marL="0" rtl="0" algn="l">
              <a:spcBef>
                <a:spcPts val="1200"/>
              </a:spcBef>
              <a:spcAft>
                <a:spcPts val="0"/>
              </a:spcAft>
              <a:buClr>
                <a:schemeClr val="dk1"/>
              </a:buClr>
              <a:buSzPts val="1100"/>
              <a:buFont typeface="Arial"/>
              <a:buNone/>
            </a:pPr>
            <a:r>
              <a:rPr lang="en" sz="1000">
                <a:solidFill>
                  <a:srgbClr val="222222"/>
                </a:solidFill>
              </a:rPr>
              <a:t>Kolden, C. A., Lutz, J. A., Key, C. H., Kane, J. T., &amp; van Wagtendonk, J. W. (2012). Mapped versus actual burned area within wildfire perimeters: characterizing the unburned. </a:t>
            </a:r>
            <a:r>
              <a:rPr i="1" lang="en" sz="1000">
                <a:solidFill>
                  <a:srgbClr val="222222"/>
                </a:solidFill>
              </a:rPr>
              <a:t>Forest Ecology and Management</a:t>
            </a:r>
            <a:r>
              <a:rPr lang="en" sz="1000">
                <a:solidFill>
                  <a:srgbClr val="222222"/>
                </a:solidFill>
              </a:rPr>
              <a:t>, </a:t>
            </a:r>
            <a:r>
              <a:rPr i="1" lang="en" sz="1000">
                <a:solidFill>
                  <a:srgbClr val="222222"/>
                </a:solidFill>
              </a:rPr>
              <a:t>286</a:t>
            </a:r>
            <a:r>
              <a:rPr lang="en" sz="1000">
                <a:solidFill>
                  <a:srgbClr val="222222"/>
                </a:solidFill>
              </a:rPr>
              <a:t>, 38-47.</a:t>
            </a:r>
            <a:endParaRPr sz="1000">
              <a:solidFill>
                <a:srgbClr val="222222"/>
              </a:solidFill>
            </a:endParaRPr>
          </a:p>
          <a:p>
            <a:pPr indent="0" lvl="0" marL="0" rtl="0" algn="l">
              <a:spcBef>
                <a:spcPts val="1200"/>
              </a:spcBef>
              <a:spcAft>
                <a:spcPts val="0"/>
              </a:spcAft>
              <a:buClr>
                <a:schemeClr val="dk1"/>
              </a:buClr>
              <a:buSzPts val="1100"/>
              <a:buFont typeface="Arial"/>
              <a:buNone/>
            </a:pPr>
            <a:r>
              <a:rPr lang="en" sz="1000">
                <a:solidFill>
                  <a:srgbClr val="222222"/>
                </a:solidFill>
              </a:rPr>
              <a:t>Pontius, R. G. (2022). Metrics that make a difference: How to analyze change and error. Springer.</a:t>
            </a:r>
            <a:endParaRPr sz="1000">
              <a:solidFill>
                <a:srgbClr val="222222"/>
              </a:solidFill>
            </a:endParaRPr>
          </a:p>
          <a:p>
            <a:pPr indent="0" lvl="0" marL="0" rtl="0" algn="l">
              <a:spcBef>
                <a:spcPts val="1200"/>
              </a:spcBef>
              <a:spcAft>
                <a:spcPts val="1200"/>
              </a:spcAft>
              <a:buNone/>
            </a:pPr>
            <a:r>
              <a:rPr lang="en" sz="1000">
                <a:solidFill>
                  <a:srgbClr val="222222"/>
                </a:solidFill>
              </a:rPr>
              <a:t>Spracklen, D. V., Mickley, L. J., Logan, J. A., Hudman, R. C., Yevich, R., Flannigan, M. D., &amp; Westerling, A. L. (2009). Impacts of climate change from 2000 to 2050 on wildfire activity and carbonaceous aerosol concentrations in the western United States. </a:t>
            </a:r>
            <a:r>
              <a:rPr i="1" lang="en" sz="1000">
                <a:solidFill>
                  <a:srgbClr val="222222"/>
                </a:solidFill>
              </a:rPr>
              <a:t>Journal of Geophysical Research: Atmospheres</a:t>
            </a:r>
            <a:r>
              <a:rPr lang="en" sz="1000">
                <a:solidFill>
                  <a:srgbClr val="222222"/>
                </a:solidFill>
              </a:rPr>
              <a:t>, </a:t>
            </a:r>
            <a:r>
              <a:rPr i="1" lang="en" sz="1000">
                <a:solidFill>
                  <a:srgbClr val="222222"/>
                </a:solidFill>
              </a:rPr>
              <a:t>114</a:t>
            </a:r>
            <a:r>
              <a:rPr lang="en" sz="1000">
                <a:solidFill>
                  <a:srgbClr val="222222"/>
                </a:solidFill>
              </a:rPr>
              <a:t>(D20).</a:t>
            </a:r>
            <a:endParaRPr sz="1000">
              <a:solidFill>
                <a:srgbClr val="222222"/>
              </a:solidFill>
            </a:endParaRPr>
          </a:p>
        </p:txBody>
      </p:sp>
      <p:sp>
        <p:nvSpPr>
          <p:cNvPr id="332" name="Google Shape;332;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Objective of this study</a:t>
            </a:r>
            <a:endParaRPr b="1"/>
          </a:p>
        </p:txBody>
      </p:sp>
      <p:sp>
        <p:nvSpPr>
          <p:cNvPr id="76" name="Google Shape;76;p15"/>
          <p:cNvSpPr txBox="1"/>
          <p:nvPr>
            <p:ph idx="1" type="body"/>
          </p:nvPr>
        </p:nvSpPr>
        <p:spPr>
          <a:xfrm>
            <a:off x="311700" y="1152475"/>
            <a:ext cx="70017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en">
                <a:solidFill>
                  <a:schemeClr val="dk1"/>
                </a:solidFill>
              </a:rPr>
              <a:t>We set out to create wildfires </a:t>
            </a:r>
            <a:r>
              <a:rPr lang="en">
                <a:solidFill>
                  <a:schemeClr val="dk1"/>
                </a:solidFill>
              </a:rPr>
              <a:t>susceptibility</a:t>
            </a:r>
            <a:r>
              <a:rPr lang="en">
                <a:solidFill>
                  <a:schemeClr val="dk1"/>
                </a:solidFill>
              </a:rPr>
              <a:t> maps of the state of Idaho using a deductive model method using static and non-static variables.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We examined our model outputs using the total operating characteristic </a:t>
            </a:r>
            <a:r>
              <a:rPr lang="en">
                <a:solidFill>
                  <a:schemeClr val="dk1"/>
                </a:solidFill>
              </a:rPr>
              <a:t>for modeled ranked maps vs 2021 Wildfires.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u="sng">
                <a:solidFill>
                  <a:schemeClr val="hlink"/>
                </a:solidFill>
                <a:hlinkClick r:id="rId3"/>
              </a:rPr>
              <a:t>ESRI Story map as a final product</a:t>
            </a:r>
            <a:r>
              <a:rPr lang="en">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Emphasis on TOC curve application for analysis </a:t>
            </a:r>
            <a:endParaRPr>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Post to wikipe</a:t>
            </a:r>
            <a:r>
              <a:rPr lang="en">
                <a:solidFill>
                  <a:schemeClr val="dk1"/>
                </a:solidFill>
              </a:rPr>
              <a:t>dia</a:t>
            </a:r>
            <a:r>
              <a:rPr lang="en" sz="1400">
                <a:solidFill>
                  <a:schemeClr val="dk1"/>
                </a:solidFill>
              </a:rPr>
              <a:t> as an example of TOC curve utilization</a:t>
            </a:r>
            <a:r>
              <a:rPr lang="en">
                <a:solidFill>
                  <a:schemeClr val="dk1"/>
                </a:solidFill>
              </a:rPr>
              <a:t> </a:t>
            </a:r>
            <a:endParaRPr>
              <a:solidFill>
                <a:schemeClr val="dk1"/>
              </a:solidFill>
            </a:endParaRPr>
          </a:p>
        </p:txBody>
      </p:sp>
      <p:sp>
        <p:nvSpPr>
          <p:cNvPr id="77" name="Google Shape;7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1537650" y="143650"/>
            <a:ext cx="202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Study Area</a:t>
            </a:r>
            <a:endParaRPr b="1"/>
          </a:p>
        </p:txBody>
      </p:sp>
      <p:pic>
        <p:nvPicPr>
          <p:cNvPr id="83" name="Google Shape;83;p16"/>
          <p:cNvPicPr preferRelativeResize="0"/>
          <p:nvPr/>
        </p:nvPicPr>
        <p:blipFill>
          <a:blip r:embed="rId3">
            <a:alphaModFix/>
          </a:blip>
          <a:stretch>
            <a:fillRect/>
          </a:stretch>
        </p:blipFill>
        <p:spPr>
          <a:xfrm>
            <a:off x="5405800" y="143638"/>
            <a:ext cx="3281917" cy="3820975"/>
          </a:xfrm>
          <a:prstGeom prst="rect">
            <a:avLst/>
          </a:prstGeom>
          <a:noFill/>
          <a:ln>
            <a:noFill/>
          </a:ln>
        </p:spPr>
      </p:pic>
      <p:sp>
        <p:nvSpPr>
          <p:cNvPr id="84" name="Google Shape;84;p16"/>
          <p:cNvSpPr txBox="1"/>
          <p:nvPr/>
        </p:nvSpPr>
        <p:spPr>
          <a:xfrm>
            <a:off x="5203413" y="3964625"/>
            <a:ext cx="3686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Idaho state with historical fires between the years 1950 and 2021 shown in red. Blue outline is DEVELOP study area, black is Idaho / our group’s study area (NASA DEVELOP ID Wildfires Summer 2022)</a:t>
            </a:r>
            <a:endParaRPr b="1" sz="1200"/>
          </a:p>
        </p:txBody>
      </p:sp>
      <p:sp>
        <p:nvSpPr>
          <p:cNvPr id="85" name="Google Shape;85;p16"/>
          <p:cNvSpPr txBox="1"/>
          <p:nvPr/>
        </p:nvSpPr>
        <p:spPr>
          <a:xfrm>
            <a:off x="-103625" y="546625"/>
            <a:ext cx="5418000" cy="22110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This study is looking at the state of Idaho.</a:t>
            </a:r>
            <a:endParaRPr sz="1900"/>
          </a:p>
          <a:p>
            <a:pPr indent="-349250" lvl="0" marL="457200" rtl="0" algn="l">
              <a:spcBef>
                <a:spcPts val="0"/>
              </a:spcBef>
              <a:spcAft>
                <a:spcPts val="0"/>
              </a:spcAft>
              <a:buSzPts val="1900"/>
              <a:buChar char="●"/>
            </a:pPr>
            <a:r>
              <a:rPr lang="en" sz="1900"/>
              <a:t>The c</a:t>
            </a:r>
            <a:r>
              <a:rPr lang="en" sz="1900"/>
              <a:t>entral and northern regions are mountainous</a:t>
            </a:r>
            <a:r>
              <a:rPr lang="en" sz="1900"/>
              <a:t> and forested</a:t>
            </a:r>
            <a:endParaRPr sz="1900"/>
          </a:p>
          <a:p>
            <a:pPr indent="-349250" lvl="0" marL="457200" rtl="0" algn="l">
              <a:spcBef>
                <a:spcPts val="0"/>
              </a:spcBef>
              <a:spcAft>
                <a:spcPts val="0"/>
              </a:spcAft>
              <a:buSzPts val="1900"/>
              <a:buChar char="●"/>
            </a:pPr>
            <a:r>
              <a:rPr lang="en" sz="1900"/>
              <a:t>Southern region of Idaho is </a:t>
            </a:r>
            <a:r>
              <a:rPr lang="en" sz="1900"/>
              <a:t>predominantly</a:t>
            </a:r>
            <a:r>
              <a:rPr lang="en" sz="1900"/>
              <a:t> scrubland and agriculture</a:t>
            </a:r>
            <a:endParaRPr sz="1900"/>
          </a:p>
          <a:p>
            <a:pPr indent="-349250" lvl="0" marL="457200" rtl="0" algn="l">
              <a:spcBef>
                <a:spcPts val="0"/>
              </a:spcBef>
              <a:spcAft>
                <a:spcPts val="0"/>
              </a:spcAft>
              <a:buSzPts val="1900"/>
              <a:buChar char="●"/>
            </a:pPr>
            <a:r>
              <a:rPr lang="en" sz="1900">
                <a:solidFill>
                  <a:schemeClr val="dk1"/>
                </a:solidFill>
              </a:rPr>
              <a:t>Idaho is prone to wildfires</a:t>
            </a:r>
            <a:endParaRPr sz="1900"/>
          </a:p>
          <a:p>
            <a:pPr indent="0" lvl="0" marL="0" rtl="0" algn="l">
              <a:spcBef>
                <a:spcPts val="0"/>
              </a:spcBef>
              <a:spcAft>
                <a:spcPts val="0"/>
              </a:spcAft>
              <a:buNone/>
            </a:pPr>
            <a:r>
              <a:t/>
            </a:r>
            <a:endParaRPr/>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 name="Google Shape;87;p16"/>
          <p:cNvPicPr preferRelativeResize="0"/>
          <p:nvPr/>
        </p:nvPicPr>
        <p:blipFill>
          <a:blip r:embed="rId4">
            <a:alphaModFix/>
          </a:blip>
          <a:stretch>
            <a:fillRect/>
          </a:stretch>
        </p:blipFill>
        <p:spPr>
          <a:xfrm>
            <a:off x="782475" y="2571750"/>
            <a:ext cx="4061650" cy="2128846"/>
          </a:xfrm>
          <a:prstGeom prst="rect">
            <a:avLst/>
          </a:prstGeom>
          <a:noFill/>
          <a:ln>
            <a:noFill/>
          </a:ln>
        </p:spPr>
      </p:pic>
      <p:sp>
        <p:nvSpPr>
          <p:cNvPr id="88" name="Google Shape;88;p16"/>
          <p:cNvSpPr txBox="1"/>
          <p:nvPr/>
        </p:nvSpPr>
        <p:spPr>
          <a:xfrm>
            <a:off x="100475" y="4822050"/>
            <a:ext cx="599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Source: </a:t>
            </a:r>
            <a:r>
              <a:rPr lang="en" u="sng">
                <a:solidFill>
                  <a:schemeClr val="hlink"/>
                </a:solidFill>
                <a:hlinkClick r:id="rId5"/>
              </a:rPr>
              <a:t>https://www.usclimatedata.com/climate/idaho/united-states/3182</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Deductive Model Flow</a:t>
            </a:r>
            <a:endParaRPr b="1"/>
          </a:p>
        </p:txBody>
      </p:sp>
      <p:sp>
        <p:nvSpPr>
          <p:cNvPr id="94" name="Google Shape;9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 name="Google Shape;95;p17"/>
          <p:cNvSpPr/>
          <p:nvPr/>
        </p:nvSpPr>
        <p:spPr>
          <a:xfrm>
            <a:off x="7072448" y="3401255"/>
            <a:ext cx="1825500" cy="5253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Wildfire Hazard Map</a:t>
            </a:r>
            <a:endParaRPr>
              <a:solidFill>
                <a:srgbClr val="FFFFFF"/>
              </a:solidFill>
            </a:endParaRPr>
          </a:p>
        </p:txBody>
      </p:sp>
      <p:sp>
        <p:nvSpPr>
          <p:cNvPr id="96" name="Google Shape;96;p17"/>
          <p:cNvSpPr/>
          <p:nvPr/>
        </p:nvSpPr>
        <p:spPr>
          <a:xfrm>
            <a:off x="4832050" y="3401252"/>
            <a:ext cx="1825500" cy="5253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Project Raster</a:t>
            </a:r>
            <a:endParaRPr sz="1000">
              <a:solidFill>
                <a:srgbClr val="FFFFFF"/>
              </a:solidFill>
              <a:latin typeface="Roboto"/>
              <a:ea typeface="Roboto"/>
              <a:cs typeface="Roboto"/>
              <a:sym typeface="Roboto"/>
            </a:endParaRPr>
          </a:p>
        </p:txBody>
      </p:sp>
      <p:sp>
        <p:nvSpPr>
          <p:cNvPr id="97" name="Google Shape;97;p17"/>
          <p:cNvSpPr/>
          <p:nvPr/>
        </p:nvSpPr>
        <p:spPr>
          <a:xfrm>
            <a:off x="2591647" y="3401252"/>
            <a:ext cx="1825500" cy="5253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Sum Values in Raster Calculator</a:t>
            </a:r>
            <a:endParaRPr>
              <a:solidFill>
                <a:srgbClr val="FFFFFF"/>
              </a:solidFill>
            </a:endParaRPr>
          </a:p>
        </p:txBody>
      </p:sp>
      <p:sp>
        <p:nvSpPr>
          <p:cNvPr id="98" name="Google Shape;98;p17"/>
          <p:cNvSpPr/>
          <p:nvPr/>
        </p:nvSpPr>
        <p:spPr>
          <a:xfrm>
            <a:off x="217884" y="2872591"/>
            <a:ext cx="18255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Slope</a:t>
            </a:r>
            <a:endParaRPr>
              <a:solidFill>
                <a:srgbClr val="FFFFFF"/>
              </a:solidFill>
            </a:endParaRPr>
          </a:p>
        </p:txBody>
      </p:sp>
      <p:sp>
        <p:nvSpPr>
          <p:cNvPr id="99" name="Google Shape;99;p17"/>
          <p:cNvSpPr/>
          <p:nvPr/>
        </p:nvSpPr>
        <p:spPr>
          <a:xfrm>
            <a:off x="217873" y="2193491"/>
            <a:ext cx="18255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Wildland Urban Interface</a:t>
            </a:r>
            <a:endParaRPr>
              <a:solidFill>
                <a:srgbClr val="FFFFFF"/>
              </a:solidFill>
            </a:endParaRPr>
          </a:p>
        </p:txBody>
      </p:sp>
      <p:sp>
        <p:nvSpPr>
          <p:cNvPr id="100" name="Google Shape;100;p17"/>
          <p:cNvSpPr/>
          <p:nvPr/>
        </p:nvSpPr>
        <p:spPr>
          <a:xfrm>
            <a:off x="217875" y="1514403"/>
            <a:ext cx="18255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Vegetation Type</a:t>
            </a:r>
            <a:endParaRPr>
              <a:solidFill>
                <a:srgbClr val="FFFFFF"/>
              </a:solidFill>
            </a:endParaRPr>
          </a:p>
        </p:txBody>
      </p:sp>
      <p:sp>
        <p:nvSpPr>
          <p:cNvPr id="101" name="Google Shape;101;p17"/>
          <p:cNvSpPr/>
          <p:nvPr/>
        </p:nvSpPr>
        <p:spPr>
          <a:xfrm>
            <a:off x="217864" y="741166"/>
            <a:ext cx="18255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Historic Fire Density</a:t>
            </a:r>
            <a:endParaRPr>
              <a:solidFill>
                <a:srgbClr val="FFFFFF"/>
              </a:solidFill>
            </a:endParaRPr>
          </a:p>
        </p:txBody>
      </p:sp>
      <p:cxnSp>
        <p:nvCxnSpPr>
          <p:cNvPr id="102" name="Google Shape;102;p17"/>
          <p:cNvCxnSpPr>
            <a:stCxn id="97" idx="1"/>
            <a:endCxn id="100" idx="3"/>
          </p:cNvCxnSpPr>
          <p:nvPr/>
        </p:nvCxnSpPr>
        <p:spPr>
          <a:xfrm rot="10800000">
            <a:off x="2043247" y="1777202"/>
            <a:ext cx="548400" cy="1886700"/>
          </a:xfrm>
          <a:prstGeom prst="bentConnector3">
            <a:avLst>
              <a:gd fmla="val 49988" name="adj1"/>
            </a:avLst>
          </a:prstGeom>
          <a:noFill/>
          <a:ln cap="flat" cmpd="sng" w="9525">
            <a:solidFill>
              <a:srgbClr val="C2C2C2"/>
            </a:solidFill>
            <a:prstDash val="solid"/>
            <a:round/>
            <a:headEnd len="sm" w="sm" type="none"/>
            <a:tailEnd len="sm" w="sm" type="none"/>
          </a:ln>
        </p:spPr>
      </p:cxnSp>
      <p:cxnSp>
        <p:nvCxnSpPr>
          <p:cNvPr id="103" name="Google Shape;103;p17"/>
          <p:cNvCxnSpPr>
            <a:stCxn id="101" idx="3"/>
            <a:endCxn id="97" idx="1"/>
          </p:cNvCxnSpPr>
          <p:nvPr/>
        </p:nvCxnSpPr>
        <p:spPr>
          <a:xfrm>
            <a:off x="2043364" y="1003816"/>
            <a:ext cx="548400" cy="2660100"/>
          </a:xfrm>
          <a:prstGeom prst="bentConnector3">
            <a:avLst>
              <a:gd fmla="val 49989" name="adj1"/>
            </a:avLst>
          </a:prstGeom>
          <a:noFill/>
          <a:ln cap="flat" cmpd="sng" w="9525">
            <a:solidFill>
              <a:srgbClr val="C2C2C2"/>
            </a:solidFill>
            <a:prstDash val="solid"/>
            <a:round/>
            <a:headEnd len="sm" w="sm" type="none"/>
            <a:tailEnd len="sm" w="sm" type="none"/>
          </a:ln>
        </p:spPr>
      </p:cxnSp>
      <p:cxnSp>
        <p:nvCxnSpPr>
          <p:cNvPr id="104" name="Google Shape;104;p17"/>
          <p:cNvCxnSpPr>
            <a:stCxn id="97" idx="1"/>
            <a:endCxn id="98" idx="3"/>
          </p:cNvCxnSpPr>
          <p:nvPr/>
        </p:nvCxnSpPr>
        <p:spPr>
          <a:xfrm rot="10800000">
            <a:off x="2043247" y="3135302"/>
            <a:ext cx="548400" cy="528600"/>
          </a:xfrm>
          <a:prstGeom prst="bentConnector3">
            <a:avLst>
              <a:gd fmla="val 49987" name="adj1"/>
            </a:avLst>
          </a:prstGeom>
          <a:noFill/>
          <a:ln cap="flat" cmpd="sng" w="9525">
            <a:solidFill>
              <a:srgbClr val="C2C2C2"/>
            </a:solidFill>
            <a:prstDash val="solid"/>
            <a:round/>
            <a:headEnd len="sm" w="sm" type="none"/>
            <a:tailEnd len="sm" w="sm" type="none"/>
          </a:ln>
        </p:spPr>
      </p:cxnSp>
      <p:cxnSp>
        <p:nvCxnSpPr>
          <p:cNvPr id="105" name="Google Shape;105;p17"/>
          <p:cNvCxnSpPr>
            <a:stCxn id="99" idx="3"/>
            <a:endCxn id="97" idx="1"/>
          </p:cNvCxnSpPr>
          <p:nvPr/>
        </p:nvCxnSpPr>
        <p:spPr>
          <a:xfrm>
            <a:off x="2043373" y="2456141"/>
            <a:ext cx="548400" cy="1207800"/>
          </a:xfrm>
          <a:prstGeom prst="bentConnector3">
            <a:avLst>
              <a:gd fmla="val 49988" name="adj1"/>
            </a:avLst>
          </a:prstGeom>
          <a:noFill/>
          <a:ln cap="flat" cmpd="sng" w="9525">
            <a:solidFill>
              <a:srgbClr val="C2C2C2"/>
            </a:solidFill>
            <a:prstDash val="solid"/>
            <a:round/>
            <a:headEnd len="sm" w="sm" type="none"/>
            <a:tailEnd len="sm" w="sm" type="none"/>
          </a:ln>
        </p:spPr>
      </p:cxnSp>
      <p:sp>
        <p:nvSpPr>
          <p:cNvPr id="106" name="Google Shape;106;p17"/>
          <p:cNvSpPr/>
          <p:nvPr/>
        </p:nvSpPr>
        <p:spPr>
          <a:xfrm>
            <a:off x="217884" y="3551691"/>
            <a:ext cx="18255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Aspect</a:t>
            </a:r>
            <a:endParaRPr>
              <a:solidFill>
                <a:srgbClr val="FFFFFF"/>
              </a:solidFill>
            </a:endParaRPr>
          </a:p>
        </p:txBody>
      </p:sp>
      <p:sp>
        <p:nvSpPr>
          <p:cNvPr id="107" name="Google Shape;107;p17"/>
          <p:cNvSpPr/>
          <p:nvPr/>
        </p:nvSpPr>
        <p:spPr>
          <a:xfrm>
            <a:off x="217884" y="4230791"/>
            <a:ext cx="1825500" cy="5253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NDVI Dif. or ESI </a:t>
            </a:r>
            <a:endParaRPr>
              <a:solidFill>
                <a:srgbClr val="FFFFFF"/>
              </a:solidFill>
            </a:endParaRPr>
          </a:p>
        </p:txBody>
      </p:sp>
      <p:cxnSp>
        <p:nvCxnSpPr>
          <p:cNvPr id="108" name="Google Shape;108;p17"/>
          <p:cNvCxnSpPr>
            <a:stCxn id="97" idx="1"/>
            <a:endCxn id="106" idx="3"/>
          </p:cNvCxnSpPr>
          <p:nvPr/>
        </p:nvCxnSpPr>
        <p:spPr>
          <a:xfrm flipH="1">
            <a:off x="2043247" y="3663902"/>
            <a:ext cx="548400" cy="150300"/>
          </a:xfrm>
          <a:prstGeom prst="bentConnector3">
            <a:avLst>
              <a:gd fmla="val 49987" name="adj1"/>
            </a:avLst>
          </a:prstGeom>
          <a:noFill/>
          <a:ln cap="flat" cmpd="sng" w="9525">
            <a:solidFill>
              <a:srgbClr val="C2C2C2"/>
            </a:solidFill>
            <a:prstDash val="solid"/>
            <a:round/>
            <a:headEnd len="sm" w="sm" type="none"/>
            <a:tailEnd len="sm" w="sm" type="none"/>
          </a:ln>
        </p:spPr>
      </p:cxnSp>
      <p:cxnSp>
        <p:nvCxnSpPr>
          <p:cNvPr id="109" name="Google Shape;109;p17"/>
          <p:cNvCxnSpPr>
            <a:stCxn id="97" idx="1"/>
            <a:endCxn id="107" idx="3"/>
          </p:cNvCxnSpPr>
          <p:nvPr/>
        </p:nvCxnSpPr>
        <p:spPr>
          <a:xfrm flipH="1">
            <a:off x="2043247" y="3663902"/>
            <a:ext cx="548400" cy="829500"/>
          </a:xfrm>
          <a:prstGeom prst="bentConnector3">
            <a:avLst>
              <a:gd fmla="val 49987" name="adj1"/>
            </a:avLst>
          </a:prstGeom>
          <a:noFill/>
          <a:ln cap="flat" cmpd="sng" w="9525">
            <a:solidFill>
              <a:srgbClr val="C2C2C2"/>
            </a:solidFill>
            <a:prstDash val="solid"/>
            <a:round/>
            <a:headEnd len="sm" w="sm" type="none"/>
            <a:tailEnd len="sm" w="sm" type="none"/>
          </a:ln>
        </p:spPr>
      </p:cxnSp>
      <p:cxnSp>
        <p:nvCxnSpPr>
          <p:cNvPr id="110" name="Google Shape;110;p17"/>
          <p:cNvCxnSpPr>
            <a:stCxn id="97" idx="3"/>
            <a:endCxn id="96" idx="1"/>
          </p:cNvCxnSpPr>
          <p:nvPr/>
        </p:nvCxnSpPr>
        <p:spPr>
          <a:xfrm>
            <a:off x="4417147" y="3663902"/>
            <a:ext cx="414900" cy="6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11" name="Google Shape;111;p17"/>
          <p:cNvCxnSpPr/>
          <p:nvPr/>
        </p:nvCxnSpPr>
        <p:spPr>
          <a:xfrm>
            <a:off x="6657547" y="3663902"/>
            <a:ext cx="414900" cy="6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112" name="Google Shape;112;p17"/>
          <p:cNvSpPr/>
          <p:nvPr/>
        </p:nvSpPr>
        <p:spPr>
          <a:xfrm>
            <a:off x="6861075" y="535600"/>
            <a:ext cx="2160000" cy="2244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8218523" y="741176"/>
            <a:ext cx="452400" cy="311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14" name="Google Shape;114;p17"/>
          <p:cNvSpPr/>
          <p:nvPr/>
        </p:nvSpPr>
        <p:spPr>
          <a:xfrm>
            <a:off x="8218523" y="1181263"/>
            <a:ext cx="452400" cy="3114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15" name="Google Shape;115;p17"/>
          <p:cNvSpPr/>
          <p:nvPr/>
        </p:nvSpPr>
        <p:spPr>
          <a:xfrm>
            <a:off x="8218523" y="1621351"/>
            <a:ext cx="452400" cy="3114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16" name="Google Shape;116;p17"/>
          <p:cNvSpPr/>
          <p:nvPr/>
        </p:nvSpPr>
        <p:spPr>
          <a:xfrm>
            <a:off x="8218523" y="2071201"/>
            <a:ext cx="452400" cy="3114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17" name="Google Shape;117;p17"/>
          <p:cNvSpPr txBox="1"/>
          <p:nvPr/>
        </p:nvSpPr>
        <p:spPr>
          <a:xfrm>
            <a:off x="6958250" y="696775"/>
            <a:ext cx="11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Static Inputs </a:t>
            </a:r>
            <a:endParaRPr/>
          </a:p>
        </p:txBody>
      </p:sp>
      <p:sp>
        <p:nvSpPr>
          <p:cNvPr id="118" name="Google Shape;118;p17"/>
          <p:cNvSpPr txBox="1"/>
          <p:nvPr/>
        </p:nvSpPr>
        <p:spPr>
          <a:xfrm>
            <a:off x="6958250" y="1052575"/>
            <a:ext cx="1190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Non-static</a:t>
            </a:r>
            <a:r>
              <a:rPr lang="en"/>
              <a:t> Input</a:t>
            </a:r>
            <a:endParaRPr/>
          </a:p>
        </p:txBody>
      </p:sp>
      <p:sp>
        <p:nvSpPr>
          <p:cNvPr id="119" name="Google Shape;119;p17"/>
          <p:cNvSpPr txBox="1"/>
          <p:nvPr/>
        </p:nvSpPr>
        <p:spPr>
          <a:xfrm>
            <a:off x="6958250" y="1665750"/>
            <a:ext cx="119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Operators</a:t>
            </a:r>
            <a:endParaRPr/>
          </a:p>
        </p:txBody>
      </p:sp>
      <p:sp>
        <p:nvSpPr>
          <p:cNvPr id="120" name="Google Shape;120;p17"/>
          <p:cNvSpPr txBox="1"/>
          <p:nvPr/>
        </p:nvSpPr>
        <p:spPr>
          <a:xfrm>
            <a:off x="6816350" y="2049013"/>
            <a:ext cx="147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Model Output</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4" name="Shape 124"/>
        <p:cNvGrpSpPr/>
        <p:nvPr/>
      </p:nvGrpSpPr>
      <p:grpSpPr>
        <a:xfrm>
          <a:off x="0" y="0"/>
          <a:ext cx="0" cy="0"/>
          <a:chOff x="0" y="0"/>
          <a:chExt cx="0" cy="0"/>
        </a:xfrm>
      </p:grpSpPr>
      <p:sp>
        <p:nvSpPr>
          <p:cNvPr id="125" name="Google Shape;125;p18"/>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Deductive Model Flow</a:t>
            </a:r>
            <a:endParaRPr b="1"/>
          </a:p>
        </p:txBody>
      </p:sp>
      <p:sp>
        <p:nvSpPr>
          <p:cNvPr id="126" name="Google Shape;126;p18"/>
          <p:cNvSpPr/>
          <p:nvPr/>
        </p:nvSpPr>
        <p:spPr>
          <a:xfrm>
            <a:off x="4170079" y="2436550"/>
            <a:ext cx="1208700" cy="5253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Base Model</a:t>
            </a:r>
            <a:endParaRPr>
              <a:solidFill>
                <a:srgbClr val="FFFFFF"/>
              </a:solidFill>
            </a:endParaRPr>
          </a:p>
        </p:txBody>
      </p:sp>
      <p:sp>
        <p:nvSpPr>
          <p:cNvPr id="127" name="Google Shape;127;p18"/>
          <p:cNvSpPr/>
          <p:nvPr/>
        </p:nvSpPr>
        <p:spPr>
          <a:xfrm>
            <a:off x="2617449" y="2436850"/>
            <a:ext cx="1208700" cy="5253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Sum Values in Raster Calculator</a:t>
            </a:r>
            <a:endParaRPr>
              <a:solidFill>
                <a:srgbClr val="FFFFFF"/>
              </a:solidFill>
            </a:endParaRPr>
          </a:p>
        </p:txBody>
      </p:sp>
      <p:sp>
        <p:nvSpPr>
          <p:cNvPr id="128" name="Google Shape;128;p18"/>
          <p:cNvSpPr/>
          <p:nvPr/>
        </p:nvSpPr>
        <p:spPr>
          <a:xfrm>
            <a:off x="1094028" y="3115650"/>
            <a:ext cx="12087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Slope</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1 to 3)</a:t>
            </a:r>
            <a:endParaRPr sz="1000">
              <a:solidFill>
                <a:srgbClr val="FFFFFF"/>
              </a:solidFill>
              <a:latin typeface="Roboto"/>
              <a:ea typeface="Roboto"/>
              <a:cs typeface="Roboto"/>
              <a:sym typeface="Roboto"/>
            </a:endParaRPr>
          </a:p>
        </p:txBody>
      </p:sp>
      <p:sp>
        <p:nvSpPr>
          <p:cNvPr id="129" name="Google Shape;129;p18"/>
          <p:cNvSpPr/>
          <p:nvPr/>
        </p:nvSpPr>
        <p:spPr>
          <a:xfrm>
            <a:off x="1094024" y="2436550"/>
            <a:ext cx="12087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Wildland Urban Interface</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0 to 2)</a:t>
            </a:r>
            <a:endParaRPr sz="1000">
              <a:solidFill>
                <a:srgbClr val="FFFFFF"/>
              </a:solidFill>
              <a:latin typeface="Roboto"/>
              <a:ea typeface="Roboto"/>
              <a:cs typeface="Roboto"/>
              <a:sym typeface="Roboto"/>
            </a:endParaRPr>
          </a:p>
        </p:txBody>
      </p:sp>
      <p:sp>
        <p:nvSpPr>
          <p:cNvPr id="130" name="Google Shape;130;p18"/>
          <p:cNvSpPr/>
          <p:nvPr/>
        </p:nvSpPr>
        <p:spPr>
          <a:xfrm>
            <a:off x="1094025" y="1757450"/>
            <a:ext cx="12087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Vegetation Type</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0 to 6)</a:t>
            </a:r>
            <a:endParaRPr sz="1000">
              <a:solidFill>
                <a:srgbClr val="FFFFFF"/>
              </a:solidFill>
              <a:latin typeface="Roboto"/>
              <a:ea typeface="Roboto"/>
              <a:cs typeface="Roboto"/>
              <a:sym typeface="Roboto"/>
            </a:endParaRPr>
          </a:p>
        </p:txBody>
      </p:sp>
      <p:sp>
        <p:nvSpPr>
          <p:cNvPr id="131" name="Google Shape;131;p18"/>
          <p:cNvSpPr/>
          <p:nvPr/>
        </p:nvSpPr>
        <p:spPr>
          <a:xfrm>
            <a:off x="1094025" y="1030950"/>
            <a:ext cx="1208700" cy="5727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Historic Fire Density</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0 to 3)</a:t>
            </a:r>
            <a:endParaRPr sz="1000">
              <a:solidFill>
                <a:srgbClr val="FFFFFF"/>
              </a:solidFill>
              <a:latin typeface="Roboto"/>
              <a:ea typeface="Roboto"/>
              <a:cs typeface="Roboto"/>
              <a:sym typeface="Roboto"/>
            </a:endParaRPr>
          </a:p>
          <a:p>
            <a:pPr indent="0" lvl="0" marL="0" rtl="0" algn="ctr">
              <a:spcBef>
                <a:spcPts val="0"/>
              </a:spcBef>
              <a:spcAft>
                <a:spcPts val="0"/>
              </a:spcAft>
              <a:buNone/>
            </a:pPr>
            <a:r>
              <a:t/>
            </a:r>
            <a:endParaRPr sz="1000">
              <a:solidFill>
                <a:srgbClr val="FFFFFF"/>
              </a:solidFill>
              <a:latin typeface="Roboto"/>
              <a:ea typeface="Roboto"/>
              <a:cs typeface="Roboto"/>
              <a:sym typeface="Roboto"/>
            </a:endParaRPr>
          </a:p>
        </p:txBody>
      </p:sp>
      <p:sp>
        <p:nvSpPr>
          <p:cNvPr id="132" name="Google Shape;132;p18"/>
          <p:cNvSpPr/>
          <p:nvPr/>
        </p:nvSpPr>
        <p:spPr>
          <a:xfrm>
            <a:off x="1094028" y="3794750"/>
            <a:ext cx="1208700" cy="5253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Aspect</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0 to 3)</a:t>
            </a:r>
            <a:endParaRPr sz="1000">
              <a:solidFill>
                <a:srgbClr val="FFFFFF"/>
              </a:solidFill>
              <a:latin typeface="Roboto"/>
              <a:ea typeface="Roboto"/>
              <a:cs typeface="Roboto"/>
              <a:sym typeface="Roboto"/>
            </a:endParaRPr>
          </a:p>
        </p:txBody>
      </p:sp>
      <p:sp>
        <p:nvSpPr>
          <p:cNvPr id="133" name="Google Shape;133;p18"/>
          <p:cNvSpPr/>
          <p:nvPr/>
        </p:nvSpPr>
        <p:spPr>
          <a:xfrm>
            <a:off x="4169878" y="3169400"/>
            <a:ext cx="1208700" cy="5253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NDVI Seasonal Difference</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-4 to 4) </a:t>
            </a:r>
            <a:endParaRPr>
              <a:solidFill>
                <a:srgbClr val="FFFFFF"/>
              </a:solidFill>
            </a:endParaRPr>
          </a:p>
        </p:txBody>
      </p:sp>
      <p:cxnSp>
        <p:nvCxnSpPr>
          <p:cNvPr id="134" name="Google Shape;134;p18"/>
          <p:cNvCxnSpPr>
            <a:stCxn id="127" idx="3"/>
            <a:endCxn id="126" idx="1"/>
          </p:cNvCxnSpPr>
          <p:nvPr/>
        </p:nvCxnSpPr>
        <p:spPr>
          <a:xfrm>
            <a:off x="3826149" y="2699500"/>
            <a:ext cx="343800" cy="600"/>
          </a:xfrm>
          <a:prstGeom prst="bentConnector3">
            <a:avLst>
              <a:gd fmla="val 50019" name="adj1"/>
            </a:avLst>
          </a:prstGeom>
          <a:noFill/>
          <a:ln cap="flat" cmpd="sng" w="9525">
            <a:solidFill>
              <a:schemeClr val="dk1"/>
            </a:solidFill>
            <a:prstDash val="solid"/>
            <a:round/>
            <a:headEnd len="sm" w="sm" type="none"/>
            <a:tailEnd len="sm" w="sm" type="triangle"/>
          </a:ln>
        </p:spPr>
      </p:cxnSp>
      <p:sp>
        <p:nvSpPr>
          <p:cNvPr id="135" name="Google Shape;135;p18"/>
          <p:cNvSpPr/>
          <p:nvPr/>
        </p:nvSpPr>
        <p:spPr>
          <a:xfrm>
            <a:off x="4170074" y="1703700"/>
            <a:ext cx="1208700" cy="5253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ESI</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 sz="1000">
                <a:solidFill>
                  <a:srgbClr val="FFFFFF"/>
                </a:solidFill>
                <a:latin typeface="Roboto"/>
                <a:ea typeface="Roboto"/>
                <a:cs typeface="Roboto"/>
                <a:sym typeface="Roboto"/>
              </a:rPr>
              <a:t>(Values 0 to 4)</a:t>
            </a:r>
            <a:endParaRPr sz="1000">
              <a:solidFill>
                <a:srgbClr val="FFFFFF"/>
              </a:solidFill>
              <a:latin typeface="Roboto"/>
              <a:ea typeface="Roboto"/>
              <a:cs typeface="Roboto"/>
              <a:sym typeface="Roboto"/>
            </a:endParaRPr>
          </a:p>
        </p:txBody>
      </p:sp>
      <p:cxnSp>
        <p:nvCxnSpPr>
          <p:cNvPr id="136" name="Google Shape;136;p18"/>
          <p:cNvCxnSpPr>
            <a:stCxn id="127" idx="1"/>
            <a:endCxn id="130" idx="3"/>
          </p:cNvCxnSpPr>
          <p:nvPr/>
        </p:nvCxnSpPr>
        <p:spPr>
          <a:xfrm rot="10800000">
            <a:off x="2302749" y="2020000"/>
            <a:ext cx="314700" cy="679500"/>
          </a:xfrm>
          <a:prstGeom prst="bentConnector3">
            <a:avLst>
              <a:gd fmla="val 50004" name="adj1"/>
            </a:avLst>
          </a:prstGeom>
          <a:noFill/>
          <a:ln cap="flat" cmpd="sng" w="9525">
            <a:solidFill>
              <a:schemeClr val="dk1"/>
            </a:solidFill>
            <a:prstDash val="solid"/>
            <a:round/>
            <a:headEnd len="sm" w="sm" type="none"/>
            <a:tailEnd len="sm" w="sm" type="none"/>
          </a:ln>
        </p:spPr>
      </p:cxnSp>
      <p:cxnSp>
        <p:nvCxnSpPr>
          <p:cNvPr id="137" name="Google Shape;137;p18"/>
          <p:cNvCxnSpPr>
            <a:stCxn id="131" idx="3"/>
            <a:endCxn id="127" idx="1"/>
          </p:cNvCxnSpPr>
          <p:nvPr/>
        </p:nvCxnSpPr>
        <p:spPr>
          <a:xfrm>
            <a:off x="2302725" y="1317300"/>
            <a:ext cx="314700" cy="1382100"/>
          </a:xfrm>
          <a:prstGeom prst="bentConnector3">
            <a:avLst>
              <a:gd fmla="val 50004" name="adj1"/>
            </a:avLst>
          </a:prstGeom>
          <a:noFill/>
          <a:ln cap="flat" cmpd="sng" w="9525">
            <a:solidFill>
              <a:schemeClr val="dk1"/>
            </a:solidFill>
            <a:prstDash val="solid"/>
            <a:round/>
            <a:headEnd len="sm" w="sm" type="none"/>
            <a:tailEnd len="sm" w="sm" type="none"/>
          </a:ln>
        </p:spPr>
      </p:cxnSp>
      <p:cxnSp>
        <p:nvCxnSpPr>
          <p:cNvPr id="138" name="Google Shape;138;p18"/>
          <p:cNvCxnSpPr>
            <a:stCxn id="127" idx="1"/>
            <a:endCxn id="128" idx="3"/>
          </p:cNvCxnSpPr>
          <p:nvPr/>
        </p:nvCxnSpPr>
        <p:spPr>
          <a:xfrm flipH="1">
            <a:off x="2302749" y="2699500"/>
            <a:ext cx="314700" cy="678900"/>
          </a:xfrm>
          <a:prstGeom prst="bentConnector3">
            <a:avLst>
              <a:gd fmla="val 50003" name="adj1"/>
            </a:avLst>
          </a:prstGeom>
          <a:noFill/>
          <a:ln cap="flat" cmpd="sng" w="9525">
            <a:solidFill>
              <a:schemeClr val="dk1"/>
            </a:solidFill>
            <a:prstDash val="solid"/>
            <a:round/>
            <a:headEnd len="sm" w="sm" type="none"/>
            <a:tailEnd len="sm" w="sm" type="none"/>
          </a:ln>
        </p:spPr>
      </p:cxnSp>
      <p:cxnSp>
        <p:nvCxnSpPr>
          <p:cNvPr id="139" name="Google Shape;139;p18"/>
          <p:cNvCxnSpPr>
            <a:stCxn id="129" idx="3"/>
            <a:endCxn id="127" idx="1"/>
          </p:cNvCxnSpPr>
          <p:nvPr/>
        </p:nvCxnSpPr>
        <p:spPr>
          <a:xfrm>
            <a:off x="2302724" y="2699200"/>
            <a:ext cx="314700" cy="600"/>
          </a:xfrm>
          <a:prstGeom prst="bentConnector3">
            <a:avLst>
              <a:gd fmla="val 50004" name="adj1"/>
            </a:avLst>
          </a:prstGeom>
          <a:noFill/>
          <a:ln cap="flat" cmpd="sng" w="9525">
            <a:solidFill>
              <a:schemeClr val="dk1"/>
            </a:solidFill>
            <a:prstDash val="solid"/>
            <a:round/>
            <a:headEnd len="sm" w="sm" type="none"/>
            <a:tailEnd len="sm" w="sm" type="none"/>
          </a:ln>
        </p:spPr>
      </p:cxnSp>
      <p:cxnSp>
        <p:nvCxnSpPr>
          <p:cNvPr id="140" name="Google Shape;140;p18"/>
          <p:cNvCxnSpPr>
            <a:stCxn id="127" idx="1"/>
            <a:endCxn id="132" idx="3"/>
          </p:cNvCxnSpPr>
          <p:nvPr/>
        </p:nvCxnSpPr>
        <p:spPr>
          <a:xfrm flipH="1">
            <a:off x="2302749" y="2699500"/>
            <a:ext cx="314700" cy="1357800"/>
          </a:xfrm>
          <a:prstGeom prst="bentConnector3">
            <a:avLst>
              <a:gd fmla="val 50003" name="adj1"/>
            </a:avLst>
          </a:prstGeom>
          <a:noFill/>
          <a:ln cap="flat" cmpd="sng" w="9525">
            <a:solidFill>
              <a:schemeClr val="dk1"/>
            </a:solidFill>
            <a:prstDash val="solid"/>
            <a:round/>
            <a:headEnd len="sm" w="sm" type="none"/>
            <a:tailEnd len="sm" w="sm" type="none"/>
          </a:ln>
        </p:spPr>
      </p:cxnSp>
      <p:cxnSp>
        <p:nvCxnSpPr>
          <p:cNvPr id="141" name="Google Shape;141;p18"/>
          <p:cNvCxnSpPr>
            <a:stCxn id="126" idx="3"/>
            <a:endCxn id="142" idx="1"/>
          </p:cNvCxnSpPr>
          <p:nvPr/>
        </p:nvCxnSpPr>
        <p:spPr>
          <a:xfrm flipH="1" rot="10800000">
            <a:off x="5378779" y="2282500"/>
            <a:ext cx="736200" cy="416700"/>
          </a:xfrm>
          <a:prstGeom prst="straightConnector1">
            <a:avLst/>
          </a:prstGeom>
          <a:noFill/>
          <a:ln cap="flat" cmpd="sng" w="9525">
            <a:solidFill>
              <a:schemeClr val="dk1"/>
            </a:solidFill>
            <a:prstDash val="solid"/>
            <a:round/>
            <a:headEnd len="sm" w="sm" type="none"/>
            <a:tailEnd len="sm" w="sm" type="triangle"/>
          </a:ln>
        </p:spPr>
      </p:cxnSp>
      <p:cxnSp>
        <p:nvCxnSpPr>
          <p:cNvPr id="143" name="Google Shape;143;p18"/>
          <p:cNvCxnSpPr>
            <a:stCxn id="135" idx="3"/>
            <a:endCxn id="142" idx="1"/>
          </p:cNvCxnSpPr>
          <p:nvPr/>
        </p:nvCxnSpPr>
        <p:spPr>
          <a:xfrm>
            <a:off x="5378774" y="1966350"/>
            <a:ext cx="736200" cy="316200"/>
          </a:xfrm>
          <a:prstGeom prst="bentConnector3">
            <a:avLst>
              <a:gd fmla="val 50002" name="adj1"/>
            </a:avLst>
          </a:prstGeom>
          <a:noFill/>
          <a:ln cap="flat" cmpd="sng" w="9525">
            <a:solidFill>
              <a:schemeClr val="dk1"/>
            </a:solidFill>
            <a:prstDash val="solid"/>
            <a:round/>
            <a:headEnd len="sm" w="sm" type="none"/>
            <a:tailEnd len="sm" w="sm" type="triangle"/>
          </a:ln>
        </p:spPr>
      </p:cxnSp>
      <p:cxnSp>
        <p:nvCxnSpPr>
          <p:cNvPr id="144" name="Google Shape;144;p18"/>
          <p:cNvCxnSpPr>
            <a:stCxn id="133" idx="3"/>
            <a:endCxn id="145" idx="1"/>
          </p:cNvCxnSpPr>
          <p:nvPr/>
        </p:nvCxnSpPr>
        <p:spPr>
          <a:xfrm flipH="1" rot="10800000">
            <a:off x="5378578" y="3039050"/>
            <a:ext cx="736500" cy="393000"/>
          </a:xfrm>
          <a:prstGeom prst="bentConnector3">
            <a:avLst>
              <a:gd fmla="val 49995" name="adj1"/>
            </a:avLst>
          </a:prstGeom>
          <a:noFill/>
          <a:ln cap="flat" cmpd="sng" w="9525">
            <a:solidFill>
              <a:schemeClr val="dk1"/>
            </a:solidFill>
            <a:prstDash val="solid"/>
            <a:round/>
            <a:headEnd len="sm" w="sm" type="none"/>
            <a:tailEnd len="sm" w="sm" type="triangle"/>
          </a:ln>
        </p:spPr>
      </p:cxnSp>
      <p:sp>
        <p:nvSpPr>
          <p:cNvPr id="145" name="Google Shape;145;p18"/>
          <p:cNvSpPr/>
          <p:nvPr/>
        </p:nvSpPr>
        <p:spPr>
          <a:xfrm>
            <a:off x="6115003" y="2776300"/>
            <a:ext cx="1208700" cy="5253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Roboto"/>
                <a:ea typeface="Roboto"/>
                <a:cs typeface="Roboto"/>
                <a:sym typeface="Roboto"/>
              </a:rPr>
              <a:t>Sum Values in Raster Calculator</a:t>
            </a:r>
            <a:endParaRPr sz="1000">
              <a:solidFill>
                <a:srgbClr val="FFFFFF"/>
              </a:solidFill>
              <a:latin typeface="Roboto"/>
              <a:ea typeface="Roboto"/>
              <a:cs typeface="Roboto"/>
              <a:sym typeface="Roboto"/>
            </a:endParaRPr>
          </a:p>
        </p:txBody>
      </p:sp>
      <p:cxnSp>
        <p:nvCxnSpPr>
          <p:cNvPr id="146" name="Google Shape;146;p18"/>
          <p:cNvCxnSpPr>
            <a:stCxn id="126" idx="3"/>
            <a:endCxn id="145" idx="1"/>
          </p:cNvCxnSpPr>
          <p:nvPr/>
        </p:nvCxnSpPr>
        <p:spPr>
          <a:xfrm>
            <a:off x="5378779" y="2699200"/>
            <a:ext cx="736200" cy="339900"/>
          </a:xfrm>
          <a:prstGeom prst="straightConnector1">
            <a:avLst/>
          </a:prstGeom>
          <a:noFill/>
          <a:ln cap="flat" cmpd="sng" w="9525">
            <a:solidFill>
              <a:schemeClr val="dk1"/>
            </a:solidFill>
            <a:prstDash val="solid"/>
            <a:round/>
            <a:headEnd len="sm" w="sm" type="none"/>
            <a:tailEnd len="sm" w="sm" type="triangle"/>
          </a:ln>
        </p:spPr>
      </p:cxnSp>
      <p:sp>
        <p:nvSpPr>
          <p:cNvPr id="142" name="Google Shape;142;p18"/>
          <p:cNvSpPr/>
          <p:nvPr/>
        </p:nvSpPr>
        <p:spPr>
          <a:xfrm>
            <a:off x="6114999" y="2019988"/>
            <a:ext cx="1208700" cy="5253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Sum Values in Raster Calculator</a:t>
            </a:r>
            <a:endParaRPr>
              <a:solidFill>
                <a:srgbClr val="FFFFFF"/>
              </a:solidFill>
            </a:endParaRPr>
          </a:p>
        </p:txBody>
      </p:sp>
      <p:sp>
        <p:nvSpPr>
          <p:cNvPr id="147" name="Google Shape;147;p18"/>
          <p:cNvSpPr/>
          <p:nvPr/>
        </p:nvSpPr>
        <p:spPr>
          <a:xfrm>
            <a:off x="7623599" y="2019988"/>
            <a:ext cx="1208700" cy="5253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ESI Model</a:t>
            </a:r>
            <a:endParaRPr>
              <a:solidFill>
                <a:srgbClr val="FFFFFF"/>
              </a:solidFill>
            </a:endParaRPr>
          </a:p>
        </p:txBody>
      </p:sp>
      <p:sp>
        <p:nvSpPr>
          <p:cNvPr id="148" name="Google Shape;148;p18"/>
          <p:cNvSpPr/>
          <p:nvPr/>
        </p:nvSpPr>
        <p:spPr>
          <a:xfrm>
            <a:off x="7623599" y="2776288"/>
            <a:ext cx="1208700" cy="5253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NDVI Difference</a:t>
            </a:r>
            <a:r>
              <a:rPr lang="en" sz="1000">
                <a:solidFill>
                  <a:srgbClr val="FFFFFF"/>
                </a:solidFill>
                <a:latin typeface="Roboto"/>
                <a:ea typeface="Roboto"/>
                <a:cs typeface="Roboto"/>
                <a:sym typeface="Roboto"/>
              </a:rPr>
              <a:t> Model</a:t>
            </a:r>
            <a:endParaRPr>
              <a:solidFill>
                <a:srgbClr val="FFFFFF"/>
              </a:solidFill>
            </a:endParaRPr>
          </a:p>
        </p:txBody>
      </p:sp>
      <p:cxnSp>
        <p:nvCxnSpPr>
          <p:cNvPr id="149" name="Google Shape;149;p18"/>
          <p:cNvCxnSpPr>
            <a:stCxn id="142" idx="3"/>
            <a:endCxn id="147" idx="1"/>
          </p:cNvCxnSpPr>
          <p:nvPr/>
        </p:nvCxnSpPr>
        <p:spPr>
          <a:xfrm>
            <a:off x="7323699" y="2282638"/>
            <a:ext cx="300000" cy="600"/>
          </a:xfrm>
          <a:prstGeom prst="bentConnector3">
            <a:avLst>
              <a:gd fmla="val 49983" name="adj1"/>
            </a:avLst>
          </a:prstGeom>
          <a:noFill/>
          <a:ln cap="flat" cmpd="sng" w="9525">
            <a:solidFill>
              <a:schemeClr val="dk1"/>
            </a:solidFill>
            <a:prstDash val="solid"/>
            <a:round/>
            <a:headEnd len="sm" w="sm" type="none"/>
            <a:tailEnd len="sm" w="sm" type="triangle"/>
          </a:ln>
        </p:spPr>
      </p:cxnSp>
      <p:cxnSp>
        <p:nvCxnSpPr>
          <p:cNvPr id="150" name="Google Shape;150;p18"/>
          <p:cNvCxnSpPr>
            <a:stCxn id="145" idx="3"/>
            <a:endCxn id="148" idx="1"/>
          </p:cNvCxnSpPr>
          <p:nvPr/>
        </p:nvCxnSpPr>
        <p:spPr>
          <a:xfrm>
            <a:off x="7323703" y="3038950"/>
            <a:ext cx="300000" cy="600"/>
          </a:xfrm>
          <a:prstGeom prst="bentConnector3">
            <a:avLst>
              <a:gd fmla="val 49983" name="adj1"/>
            </a:avLst>
          </a:prstGeom>
          <a:noFill/>
          <a:ln cap="flat" cmpd="sng" w="9525">
            <a:solidFill>
              <a:schemeClr val="dk1"/>
            </a:solidFill>
            <a:prstDash val="solid"/>
            <a:round/>
            <a:headEnd len="sm" w="sm" type="none"/>
            <a:tailEnd len="sm" w="sm" type="triangle"/>
          </a:ln>
        </p:spPr>
      </p:cxnSp>
      <p:sp>
        <p:nvSpPr>
          <p:cNvPr id="151" name="Google Shape;151;p18"/>
          <p:cNvSpPr/>
          <p:nvPr/>
        </p:nvSpPr>
        <p:spPr>
          <a:xfrm>
            <a:off x="6992025" y="60275"/>
            <a:ext cx="1547100" cy="1643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52" name="Google Shape;152;p18"/>
          <p:cNvSpPr/>
          <p:nvPr/>
        </p:nvSpPr>
        <p:spPr>
          <a:xfrm>
            <a:off x="8016931" y="171178"/>
            <a:ext cx="367800" cy="2592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endParaRPr>
          </a:p>
        </p:txBody>
      </p:sp>
      <p:sp>
        <p:nvSpPr>
          <p:cNvPr id="153" name="Google Shape;153;p18"/>
          <p:cNvSpPr/>
          <p:nvPr/>
        </p:nvSpPr>
        <p:spPr>
          <a:xfrm>
            <a:off x="8016931" y="537628"/>
            <a:ext cx="367800" cy="2592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endParaRPr>
          </a:p>
        </p:txBody>
      </p:sp>
      <p:sp>
        <p:nvSpPr>
          <p:cNvPr id="154" name="Google Shape;154;p18"/>
          <p:cNvSpPr/>
          <p:nvPr/>
        </p:nvSpPr>
        <p:spPr>
          <a:xfrm>
            <a:off x="8016931" y="904079"/>
            <a:ext cx="367800" cy="2592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endParaRPr>
          </a:p>
        </p:txBody>
      </p:sp>
      <p:sp>
        <p:nvSpPr>
          <p:cNvPr id="155" name="Google Shape;155;p18"/>
          <p:cNvSpPr/>
          <p:nvPr/>
        </p:nvSpPr>
        <p:spPr>
          <a:xfrm>
            <a:off x="8016931" y="1278658"/>
            <a:ext cx="367800" cy="2592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FFFFFF"/>
              </a:solidFill>
            </a:endParaRPr>
          </a:p>
        </p:txBody>
      </p:sp>
      <p:sp>
        <p:nvSpPr>
          <p:cNvPr id="156" name="Google Shape;156;p18"/>
          <p:cNvSpPr txBox="1"/>
          <p:nvPr/>
        </p:nvSpPr>
        <p:spPr>
          <a:xfrm>
            <a:off x="6992024" y="134207"/>
            <a:ext cx="967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Static Inputs </a:t>
            </a:r>
            <a:endParaRPr sz="1100"/>
          </a:p>
        </p:txBody>
      </p:sp>
      <p:sp>
        <p:nvSpPr>
          <p:cNvPr id="157" name="Google Shape;157;p18"/>
          <p:cNvSpPr txBox="1"/>
          <p:nvPr/>
        </p:nvSpPr>
        <p:spPr>
          <a:xfrm>
            <a:off x="6992024" y="430473"/>
            <a:ext cx="967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Non-static Input</a:t>
            </a:r>
            <a:endParaRPr sz="1100"/>
          </a:p>
        </p:txBody>
      </p:sp>
      <p:sp>
        <p:nvSpPr>
          <p:cNvPr id="158" name="Google Shape;158;p18"/>
          <p:cNvSpPr txBox="1"/>
          <p:nvPr/>
        </p:nvSpPr>
        <p:spPr>
          <a:xfrm>
            <a:off x="6992025" y="902050"/>
            <a:ext cx="96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Operators</a:t>
            </a:r>
            <a:endParaRPr sz="1100"/>
          </a:p>
        </p:txBody>
      </p:sp>
      <p:sp>
        <p:nvSpPr>
          <p:cNvPr id="159" name="Google Shape;159;p18"/>
          <p:cNvSpPr txBox="1"/>
          <p:nvPr/>
        </p:nvSpPr>
        <p:spPr>
          <a:xfrm>
            <a:off x="6876625" y="1260182"/>
            <a:ext cx="1198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Model Output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3" name="Shape 163"/>
        <p:cNvGrpSpPr/>
        <p:nvPr/>
      </p:nvGrpSpPr>
      <p:grpSpPr>
        <a:xfrm>
          <a:off x="0" y="0"/>
          <a:ext cx="0" cy="0"/>
          <a:chOff x="0" y="0"/>
          <a:chExt cx="0" cy="0"/>
        </a:xfrm>
      </p:grpSpPr>
      <p:sp>
        <p:nvSpPr>
          <p:cNvPr id="164" name="Google Shape;164;p19"/>
          <p:cNvSpPr txBox="1"/>
          <p:nvPr>
            <p:ph type="title"/>
          </p:nvPr>
        </p:nvSpPr>
        <p:spPr>
          <a:xfrm>
            <a:off x="311700" y="252425"/>
            <a:ext cx="4344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Historic Fire Density</a:t>
            </a:r>
            <a:endParaRPr/>
          </a:p>
        </p:txBody>
      </p:sp>
      <p:sp>
        <p:nvSpPr>
          <p:cNvPr id="165" name="Google Shape;165;p19"/>
          <p:cNvSpPr txBox="1"/>
          <p:nvPr>
            <p:ph idx="1" type="body"/>
          </p:nvPr>
        </p:nvSpPr>
        <p:spPr>
          <a:xfrm>
            <a:off x="311700" y="1152475"/>
            <a:ext cx="4988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Historic fires from 1950 to 2020</a:t>
            </a:r>
            <a:endParaRPr/>
          </a:p>
          <a:p>
            <a:pPr indent="-342900" lvl="0" marL="457200" rtl="0" algn="l">
              <a:spcBef>
                <a:spcPts val="0"/>
              </a:spcBef>
              <a:spcAft>
                <a:spcPts val="0"/>
              </a:spcAft>
              <a:buSzPts val="1800"/>
              <a:buChar char="●"/>
            </a:pPr>
            <a:r>
              <a:rPr lang="en"/>
              <a:t>Total fire area within the watershed divided by the total area of the watershed</a:t>
            </a:r>
            <a:endParaRPr/>
          </a:p>
          <a:p>
            <a:pPr indent="-342900" lvl="0" marL="457200" rtl="0" algn="l">
              <a:spcBef>
                <a:spcPts val="0"/>
              </a:spcBef>
              <a:spcAft>
                <a:spcPts val="0"/>
              </a:spcAft>
              <a:buSzPts val="1800"/>
              <a:buChar char="●"/>
            </a:pPr>
            <a:r>
              <a:rPr lang="en"/>
              <a:t>Fire densities are greater than 1 due to the burn areas being summed over a 70 year time period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66" name="Google Shape;166;p19"/>
          <p:cNvPicPr preferRelativeResize="0"/>
          <p:nvPr/>
        </p:nvPicPr>
        <p:blipFill>
          <a:blip r:embed="rId3">
            <a:alphaModFix/>
          </a:blip>
          <a:stretch>
            <a:fillRect/>
          </a:stretch>
        </p:blipFill>
        <p:spPr>
          <a:xfrm>
            <a:off x="5469706" y="0"/>
            <a:ext cx="3674288" cy="5143501"/>
          </a:xfrm>
          <a:prstGeom prst="rect">
            <a:avLst/>
          </a:prstGeom>
          <a:noFill/>
          <a:ln>
            <a:noFill/>
          </a:ln>
        </p:spPr>
      </p:pic>
      <p:sp>
        <p:nvSpPr>
          <p:cNvPr id="167" name="Google Shape;16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71" name="Shape 171"/>
        <p:cNvGrpSpPr/>
        <p:nvPr/>
      </p:nvGrpSpPr>
      <p:grpSpPr>
        <a:xfrm>
          <a:off x="0" y="0"/>
          <a:ext cx="0" cy="0"/>
          <a:chOff x="0" y="0"/>
          <a:chExt cx="0" cy="0"/>
        </a:xfrm>
      </p:grpSpPr>
      <p:sp>
        <p:nvSpPr>
          <p:cNvPr id="172" name="Google Shape;172;p20"/>
          <p:cNvSpPr txBox="1"/>
          <p:nvPr>
            <p:ph type="title"/>
          </p:nvPr>
        </p:nvSpPr>
        <p:spPr>
          <a:xfrm>
            <a:off x="232400" y="388375"/>
            <a:ext cx="5157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Vegetation Type</a:t>
            </a:r>
            <a:endParaRPr/>
          </a:p>
        </p:txBody>
      </p:sp>
      <p:sp>
        <p:nvSpPr>
          <p:cNvPr id="173" name="Google Shape;173;p20"/>
          <p:cNvSpPr txBox="1"/>
          <p:nvPr>
            <p:ph idx="1" type="body"/>
          </p:nvPr>
        </p:nvSpPr>
        <p:spPr>
          <a:xfrm>
            <a:off x="232400" y="1107175"/>
            <a:ext cx="5078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Vegetation was reclassified into 7 classes</a:t>
            </a:r>
            <a:endParaRPr/>
          </a:p>
          <a:p>
            <a:pPr indent="-342900" lvl="0" marL="457200" rtl="0" algn="l">
              <a:spcBef>
                <a:spcPts val="0"/>
              </a:spcBef>
              <a:spcAft>
                <a:spcPts val="0"/>
              </a:spcAft>
              <a:buSzPts val="1800"/>
              <a:buChar char="●"/>
            </a:pPr>
            <a:r>
              <a:rPr lang="en"/>
              <a:t>Finer fuels are easier to ignite</a:t>
            </a:r>
            <a:endParaRPr/>
          </a:p>
          <a:p>
            <a:pPr indent="-342900" lvl="0" marL="457200" rtl="0" algn="l">
              <a:spcBef>
                <a:spcPts val="0"/>
              </a:spcBef>
              <a:spcAft>
                <a:spcPts val="0"/>
              </a:spcAft>
              <a:buSzPts val="1800"/>
              <a:buChar char="●"/>
            </a:pPr>
            <a:r>
              <a:rPr lang="en"/>
              <a:t>Ranked giving the finer fuels higher </a:t>
            </a:r>
            <a:r>
              <a:rPr lang="en"/>
              <a:t>weight</a:t>
            </a:r>
            <a:endParaRPr/>
          </a:p>
          <a:p>
            <a:pPr indent="-342900" lvl="0" marL="457200" rtl="0" algn="l">
              <a:spcBef>
                <a:spcPts val="0"/>
              </a:spcBef>
              <a:spcAft>
                <a:spcPts val="0"/>
              </a:spcAft>
              <a:buSzPts val="1800"/>
              <a:buChar char="●"/>
            </a:pPr>
            <a:r>
              <a:rPr lang="en"/>
              <a:t>Assuming non-vegetated land cannot burn </a:t>
            </a:r>
            <a:endParaRPr/>
          </a:p>
        </p:txBody>
      </p:sp>
      <p:pic>
        <p:nvPicPr>
          <p:cNvPr id="174" name="Google Shape;174;p20"/>
          <p:cNvPicPr preferRelativeResize="0"/>
          <p:nvPr/>
        </p:nvPicPr>
        <p:blipFill>
          <a:blip r:embed="rId3">
            <a:alphaModFix/>
          </a:blip>
          <a:stretch>
            <a:fillRect/>
          </a:stretch>
        </p:blipFill>
        <p:spPr>
          <a:xfrm>
            <a:off x="5469733" y="0"/>
            <a:ext cx="3674266" cy="5143501"/>
          </a:xfrm>
          <a:prstGeom prst="rect">
            <a:avLst/>
          </a:prstGeom>
          <a:noFill/>
          <a:ln>
            <a:noFill/>
          </a:ln>
        </p:spPr>
      </p:pic>
      <p:sp>
        <p:nvSpPr>
          <p:cNvPr id="175" name="Google Shape;17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79" name="Shape 179"/>
        <p:cNvGrpSpPr/>
        <p:nvPr/>
      </p:nvGrpSpPr>
      <p:grpSpPr>
        <a:xfrm>
          <a:off x="0" y="0"/>
          <a:ext cx="0" cy="0"/>
          <a:chOff x="0" y="0"/>
          <a:chExt cx="0" cy="0"/>
        </a:xfrm>
      </p:grpSpPr>
      <p:sp>
        <p:nvSpPr>
          <p:cNvPr id="180" name="Google Shape;180;p21"/>
          <p:cNvSpPr txBox="1"/>
          <p:nvPr>
            <p:ph type="title"/>
          </p:nvPr>
        </p:nvSpPr>
        <p:spPr>
          <a:xfrm>
            <a:off x="311700" y="445025"/>
            <a:ext cx="4152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Wildland Urban Interface</a:t>
            </a:r>
            <a:endParaRPr/>
          </a:p>
        </p:txBody>
      </p:sp>
      <p:sp>
        <p:nvSpPr>
          <p:cNvPr id="181" name="Google Shape;181;p21"/>
          <p:cNvSpPr txBox="1"/>
          <p:nvPr>
            <p:ph idx="1" type="body"/>
          </p:nvPr>
        </p:nvSpPr>
        <p:spPr>
          <a:xfrm>
            <a:off x="311700" y="1152475"/>
            <a:ext cx="5103000" cy="3679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Intermix WUI</a:t>
            </a:r>
            <a:endParaRPr/>
          </a:p>
          <a:p>
            <a:pPr indent="-317500" lvl="1" marL="914400" rtl="0" algn="l">
              <a:spcBef>
                <a:spcPts val="0"/>
              </a:spcBef>
              <a:spcAft>
                <a:spcPts val="0"/>
              </a:spcAft>
              <a:buSzPts val="1400"/>
              <a:buChar char="○"/>
            </a:pPr>
            <a:r>
              <a:rPr lang="en"/>
              <a:t>Urban and vegetation intermingle</a:t>
            </a:r>
            <a:endParaRPr/>
          </a:p>
          <a:p>
            <a:pPr indent="-317500" lvl="1" marL="914400" rtl="0" algn="l">
              <a:spcBef>
                <a:spcPts val="0"/>
              </a:spcBef>
              <a:spcAft>
                <a:spcPts val="0"/>
              </a:spcAft>
              <a:buSzPts val="1400"/>
              <a:buChar char="○"/>
            </a:pPr>
            <a:r>
              <a:rPr lang="en"/>
              <a:t>Urban density of &gt;1 per 40 acres</a:t>
            </a:r>
            <a:endParaRPr/>
          </a:p>
          <a:p>
            <a:pPr indent="-317500" lvl="1" marL="914400" rtl="0" algn="l">
              <a:spcBef>
                <a:spcPts val="0"/>
              </a:spcBef>
              <a:spcAft>
                <a:spcPts val="0"/>
              </a:spcAft>
              <a:buSzPts val="1400"/>
              <a:buChar char="○"/>
            </a:pPr>
            <a:r>
              <a:rPr lang="en"/>
              <a:t>Greater than 50% of area in wildland vegetation</a:t>
            </a:r>
            <a:endParaRPr/>
          </a:p>
          <a:p>
            <a:pPr indent="-342900" lvl="0" marL="457200" rtl="0" algn="l">
              <a:spcBef>
                <a:spcPts val="0"/>
              </a:spcBef>
              <a:spcAft>
                <a:spcPts val="0"/>
              </a:spcAft>
              <a:buSzPts val="1800"/>
              <a:buChar char="●"/>
            </a:pPr>
            <a:r>
              <a:rPr lang="en"/>
              <a:t>Interface WUI</a:t>
            </a:r>
            <a:endParaRPr/>
          </a:p>
          <a:p>
            <a:pPr indent="-317500" lvl="1" marL="914400" rtl="0" algn="l">
              <a:spcBef>
                <a:spcPts val="0"/>
              </a:spcBef>
              <a:spcAft>
                <a:spcPts val="0"/>
              </a:spcAft>
              <a:buSzPts val="1400"/>
              <a:buChar char="○"/>
            </a:pPr>
            <a:r>
              <a:rPr lang="en"/>
              <a:t>&lt;50% vegetation but within 1.5 miles of densely vegetated area</a:t>
            </a:r>
            <a:endParaRPr/>
          </a:p>
          <a:p>
            <a:pPr indent="0" lvl="0" marL="914400" rtl="0" algn="l">
              <a:spcBef>
                <a:spcPts val="1200"/>
              </a:spcBef>
              <a:spcAft>
                <a:spcPts val="1200"/>
              </a:spcAft>
              <a:buNone/>
            </a:pPr>
            <a:r>
              <a:t/>
            </a:r>
            <a:endParaRPr/>
          </a:p>
        </p:txBody>
      </p:sp>
      <p:pic>
        <p:nvPicPr>
          <p:cNvPr id="182" name="Google Shape;182;p21"/>
          <p:cNvPicPr preferRelativeResize="0"/>
          <p:nvPr/>
        </p:nvPicPr>
        <p:blipFill>
          <a:blip r:embed="rId3">
            <a:alphaModFix/>
          </a:blip>
          <a:stretch>
            <a:fillRect/>
          </a:stretch>
        </p:blipFill>
        <p:spPr>
          <a:xfrm>
            <a:off x="5469714" y="0"/>
            <a:ext cx="3674284" cy="5143501"/>
          </a:xfrm>
          <a:prstGeom prst="rect">
            <a:avLst/>
          </a:prstGeom>
          <a:noFill/>
          <a:ln>
            <a:noFill/>
          </a:ln>
        </p:spPr>
      </p:pic>
      <p:sp>
        <p:nvSpPr>
          <p:cNvPr id="183" name="Google Shape;18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